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Children One" charset="1" panose="00000000000000000000"/>
      <p:regular r:id="rId16"/>
    </p:embeddedFont>
    <p:embeddedFont>
      <p:font typeface="Comic Relief" charset="1" panose="030F0702030302020204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mygeorgiapromise.org" TargetMode="External" Type="http://schemas.openxmlformats.org/officeDocument/2006/relationships/hyperlink"/><Relationship Id="rId11" Target="../media/image9.png" Type="http://schemas.openxmlformats.org/officeDocument/2006/relationships/image"/><Relationship Id="rId12" Target="../media/image10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8.png" Type="http://schemas.openxmlformats.org/officeDocument/2006/relationships/image"/><Relationship Id="rId11" Target="../media/image79.svg" Type="http://schemas.openxmlformats.org/officeDocument/2006/relationships/image"/><Relationship Id="rId12" Target="../media/image61.png" Type="http://schemas.openxmlformats.org/officeDocument/2006/relationships/image"/><Relationship Id="rId13" Target="../media/image62.svg" Type="http://schemas.openxmlformats.org/officeDocument/2006/relationships/image"/><Relationship Id="rId14" Target="../media/image41.png" Type="http://schemas.openxmlformats.org/officeDocument/2006/relationships/image"/><Relationship Id="rId15" Target="../media/image42.svg" Type="http://schemas.openxmlformats.org/officeDocument/2006/relationships/image"/><Relationship Id="rId16" Target="../media/image56.png" Type="http://schemas.openxmlformats.org/officeDocument/2006/relationships/image"/><Relationship Id="rId17" Target="../media/image57.svg" Type="http://schemas.openxmlformats.org/officeDocument/2006/relationships/image"/><Relationship Id="rId18" Target="../media/image80.png" Type="http://schemas.openxmlformats.org/officeDocument/2006/relationships/image"/><Relationship Id="rId19" Target="../media/image81.svg" Type="http://schemas.openxmlformats.org/officeDocument/2006/relationships/image"/><Relationship Id="rId2" Target="../media/image1.jpeg" Type="http://schemas.openxmlformats.org/officeDocument/2006/relationships/image"/><Relationship Id="rId20" Target="../media/image35.png" Type="http://schemas.openxmlformats.org/officeDocument/2006/relationships/image"/><Relationship Id="rId21" Target="../media/image36.svg" Type="http://schemas.openxmlformats.org/officeDocument/2006/relationships/image"/><Relationship Id="rId22" Target="mailto:help@mygeorgiapromise.org" TargetMode="External" Type="http://schemas.openxmlformats.org/officeDocument/2006/relationships/hyperlink"/><Relationship Id="rId23" Target="tel:8774543788" TargetMode="External" Type="http://schemas.openxmlformats.org/officeDocument/2006/relationships/hyperlink"/><Relationship Id="rId3" Target="../media/image71.png" Type="http://schemas.openxmlformats.org/officeDocument/2006/relationships/image"/><Relationship Id="rId4" Target="../media/image72.svg" Type="http://schemas.openxmlformats.org/officeDocument/2006/relationships/image"/><Relationship Id="rId5" Target="../media/image73.png" Type="http://schemas.openxmlformats.org/officeDocument/2006/relationships/image"/><Relationship Id="rId6" Target="../media/image74.svg" Type="http://schemas.openxmlformats.org/officeDocument/2006/relationships/image"/><Relationship Id="rId7" Target="../media/image75.png" Type="http://schemas.openxmlformats.org/officeDocument/2006/relationships/image"/><Relationship Id="rId8" Target="../media/image76.svg" Type="http://schemas.openxmlformats.org/officeDocument/2006/relationships/image"/><Relationship Id="rId9" Target="../media/image77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svg" Type="http://schemas.openxmlformats.org/officeDocument/2006/relationships/image"/><Relationship Id="rId11" Target="../media/image19.png" Type="http://schemas.openxmlformats.org/officeDocument/2006/relationships/image"/><Relationship Id="rId12" Target="../media/image20.svg" Type="http://schemas.openxmlformats.org/officeDocument/2006/relationships/image"/><Relationship Id="rId13" Target="../media/image7.png" Type="http://schemas.openxmlformats.org/officeDocument/2006/relationships/image"/><Relationship Id="rId14" Target="../media/image8.svg" Type="http://schemas.openxmlformats.org/officeDocument/2006/relationships/image"/><Relationship Id="rId2" Target="../media/image1.jpe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Relationship Id="rId9" Target="../media/image17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1.png" Type="http://schemas.openxmlformats.org/officeDocument/2006/relationships/image"/><Relationship Id="rId4" Target="../media/image22.svg" Type="http://schemas.openxmlformats.org/officeDocument/2006/relationships/image"/><Relationship Id="rId5" Target="../media/image23.png" Type="http://schemas.openxmlformats.org/officeDocument/2006/relationships/image"/><Relationship Id="rId6" Target="../media/image24.png" Type="http://schemas.openxmlformats.org/officeDocument/2006/relationships/image"/><Relationship Id="rId7" Target="../media/image25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png" Type="http://schemas.openxmlformats.org/officeDocument/2006/relationships/image"/><Relationship Id="rId11" Target="../media/image34.svg" Type="http://schemas.openxmlformats.org/officeDocument/2006/relationships/image"/><Relationship Id="rId2" Target="../media/image1.jpeg" Type="http://schemas.openxmlformats.org/officeDocument/2006/relationships/image"/><Relationship Id="rId3" Target="../media/image26.png" Type="http://schemas.openxmlformats.org/officeDocument/2006/relationships/image"/><Relationship Id="rId4" Target="../media/image27.png" Type="http://schemas.openxmlformats.org/officeDocument/2006/relationships/image"/><Relationship Id="rId5" Target="../media/image28.svg" Type="http://schemas.openxmlformats.org/officeDocument/2006/relationships/image"/><Relationship Id="rId6" Target="../media/image29.png" Type="http://schemas.openxmlformats.org/officeDocument/2006/relationships/image"/><Relationship Id="rId7" Target="../media/image30.svg" Type="http://schemas.openxmlformats.org/officeDocument/2006/relationships/image"/><Relationship Id="rId8" Target="../media/image31.png" Type="http://schemas.openxmlformats.org/officeDocument/2006/relationships/image"/><Relationship Id="rId9" Target="../media/image3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3.png" Type="http://schemas.openxmlformats.org/officeDocument/2006/relationships/image"/><Relationship Id="rId4" Target="../media/image34.svg" Type="http://schemas.openxmlformats.org/officeDocument/2006/relationships/image"/><Relationship Id="rId5" Target="../media/image35.png" Type="http://schemas.openxmlformats.org/officeDocument/2006/relationships/image"/><Relationship Id="rId6" Target="../media/image36.svg" Type="http://schemas.openxmlformats.org/officeDocument/2006/relationships/image"/><Relationship Id="rId7" Target="../media/image37.png" Type="http://schemas.openxmlformats.org/officeDocument/2006/relationships/image"/><Relationship Id="rId8" Target="../media/image38.png" Type="http://schemas.openxmlformats.org/officeDocument/2006/relationships/image"/><Relationship Id="rId9" Target="../media/image39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7.png" Type="http://schemas.openxmlformats.org/officeDocument/2006/relationships/image"/><Relationship Id="rId11" Target="https://support.withodyssey.com/hc/en-us/articles/34306024512795-Georgia-Promise-Scholarship-Program-Application-Process-Overview-Video" TargetMode="External" Type="http://schemas.openxmlformats.org/officeDocument/2006/relationships/hyperlink"/><Relationship Id="rId2" Target="../media/image1.jpeg" Type="http://schemas.openxmlformats.org/officeDocument/2006/relationships/image"/><Relationship Id="rId3" Target="../media/image40.png" Type="http://schemas.openxmlformats.org/officeDocument/2006/relationships/image"/><Relationship Id="rId4" Target="../media/image41.png" Type="http://schemas.openxmlformats.org/officeDocument/2006/relationships/image"/><Relationship Id="rId5" Target="../media/image42.svg" Type="http://schemas.openxmlformats.org/officeDocument/2006/relationships/image"/><Relationship Id="rId6" Target="../media/image43.png" Type="http://schemas.openxmlformats.org/officeDocument/2006/relationships/image"/><Relationship Id="rId7" Target="../media/image44.svg" Type="http://schemas.openxmlformats.org/officeDocument/2006/relationships/image"/><Relationship Id="rId8" Target="../media/image45.png" Type="http://schemas.openxmlformats.org/officeDocument/2006/relationships/image"/><Relationship Id="rId9" Target="../media/image46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5.svg" Type="http://schemas.openxmlformats.org/officeDocument/2006/relationships/image"/><Relationship Id="rId11" Target="../media/image56.png" Type="http://schemas.openxmlformats.org/officeDocument/2006/relationships/image"/><Relationship Id="rId12" Target="../media/image57.svg" Type="http://schemas.openxmlformats.org/officeDocument/2006/relationships/image"/><Relationship Id="rId13" Target="../media/image58.png" Type="http://schemas.openxmlformats.org/officeDocument/2006/relationships/image"/><Relationship Id="rId2" Target="../media/image1.jpeg" Type="http://schemas.openxmlformats.org/officeDocument/2006/relationships/image"/><Relationship Id="rId3" Target="../media/image48.png" Type="http://schemas.openxmlformats.org/officeDocument/2006/relationships/image"/><Relationship Id="rId4" Target="../media/image49.png" Type="http://schemas.openxmlformats.org/officeDocument/2006/relationships/image"/><Relationship Id="rId5" Target="../media/image50.png" Type="http://schemas.openxmlformats.org/officeDocument/2006/relationships/image"/><Relationship Id="rId6" Target="../media/image51.svg" Type="http://schemas.openxmlformats.org/officeDocument/2006/relationships/image"/><Relationship Id="rId7" Target="../media/image52.png" Type="http://schemas.openxmlformats.org/officeDocument/2006/relationships/image"/><Relationship Id="rId8" Target="../media/image53.svg" Type="http://schemas.openxmlformats.org/officeDocument/2006/relationships/image"/><Relationship Id="rId9" Target="../media/image5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4.jpeg" Type="http://schemas.openxmlformats.org/officeDocument/2006/relationships/image"/><Relationship Id="rId2" Target="../media/image1.jpeg" Type="http://schemas.openxmlformats.org/officeDocument/2006/relationships/image"/><Relationship Id="rId3" Target="../media/image59.png" Type="http://schemas.openxmlformats.org/officeDocument/2006/relationships/image"/><Relationship Id="rId4" Target="../media/image60.png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Relationship Id="rId7" Target="../media/image61.png" Type="http://schemas.openxmlformats.org/officeDocument/2006/relationships/image"/><Relationship Id="rId8" Target="../media/image62.svg" Type="http://schemas.openxmlformats.org/officeDocument/2006/relationships/image"/><Relationship Id="rId9" Target="../media/image63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9.svg" Type="http://schemas.openxmlformats.org/officeDocument/2006/relationships/image"/><Relationship Id="rId11" Target="../media/image69.png" Type="http://schemas.openxmlformats.org/officeDocument/2006/relationships/image"/><Relationship Id="rId12" Target="../media/image70.svg" Type="http://schemas.openxmlformats.org/officeDocument/2006/relationships/image"/><Relationship Id="rId13" Target="../media/image7.png" Type="http://schemas.openxmlformats.org/officeDocument/2006/relationships/image"/><Relationship Id="rId14" Target="../media/image8.svg" Type="http://schemas.openxmlformats.org/officeDocument/2006/relationships/image"/><Relationship Id="rId2" Target="../media/image1.jpeg" Type="http://schemas.openxmlformats.org/officeDocument/2006/relationships/image"/><Relationship Id="rId3" Target="../media/image65.png" Type="http://schemas.openxmlformats.org/officeDocument/2006/relationships/image"/><Relationship Id="rId4" Target="../media/image66.png" Type="http://schemas.openxmlformats.org/officeDocument/2006/relationships/image"/><Relationship Id="rId5" Target="../media/image67.png" Type="http://schemas.openxmlformats.org/officeDocument/2006/relationships/image"/><Relationship Id="rId6" Target="../media/image68.svg" Type="http://schemas.openxmlformats.org/officeDocument/2006/relationships/image"/><Relationship Id="rId7" Target="../media/image41.png" Type="http://schemas.openxmlformats.org/officeDocument/2006/relationships/image"/><Relationship Id="rId8" Target="../media/image42.svg" Type="http://schemas.openxmlformats.org/officeDocument/2006/relationships/image"/><Relationship Id="rId9" Target="../media/image3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299319" y="2081436"/>
            <a:ext cx="4436442" cy="4114800"/>
          </a:xfrm>
          <a:custGeom>
            <a:avLst/>
            <a:gdLst/>
            <a:ahLst/>
            <a:cxnLst/>
            <a:rect r="r" b="b" t="t" l="l"/>
            <a:pathLst>
              <a:path h="4114800" w="4436442">
                <a:moveTo>
                  <a:pt x="0" y="0"/>
                </a:moveTo>
                <a:lnTo>
                  <a:pt x="4436442" y="0"/>
                </a:lnTo>
                <a:lnTo>
                  <a:pt x="443644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9666782" y="3627728"/>
            <a:ext cx="9265074" cy="6659272"/>
          </a:xfrm>
          <a:custGeom>
            <a:avLst/>
            <a:gdLst/>
            <a:ahLst/>
            <a:cxnLst/>
            <a:rect r="r" b="b" t="t" l="l"/>
            <a:pathLst>
              <a:path h="6659272" w="9265074">
                <a:moveTo>
                  <a:pt x="9265074" y="0"/>
                </a:moveTo>
                <a:lnTo>
                  <a:pt x="0" y="0"/>
                </a:lnTo>
                <a:lnTo>
                  <a:pt x="0" y="6659272"/>
                </a:lnTo>
                <a:lnTo>
                  <a:pt x="9265074" y="6659272"/>
                </a:lnTo>
                <a:lnTo>
                  <a:pt x="9265074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407457" y="8008016"/>
            <a:ext cx="3356557" cy="1632126"/>
          </a:xfrm>
          <a:custGeom>
            <a:avLst/>
            <a:gdLst/>
            <a:ahLst/>
            <a:cxnLst/>
            <a:rect r="r" b="b" t="t" l="l"/>
            <a:pathLst>
              <a:path h="1632126" w="3356557">
                <a:moveTo>
                  <a:pt x="0" y="0"/>
                </a:moveTo>
                <a:lnTo>
                  <a:pt x="3356557" y="0"/>
                </a:lnTo>
                <a:lnTo>
                  <a:pt x="3356557" y="1632125"/>
                </a:lnTo>
                <a:lnTo>
                  <a:pt x="0" y="16321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26720" y="6298996"/>
            <a:ext cx="7315200" cy="658368"/>
          </a:xfrm>
          <a:custGeom>
            <a:avLst/>
            <a:gdLst/>
            <a:ahLst/>
            <a:cxnLst/>
            <a:rect r="r" b="b" t="t" l="l"/>
            <a:pathLst>
              <a:path h="658368" w="7315200">
                <a:moveTo>
                  <a:pt x="0" y="0"/>
                </a:moveTo>
                <a:lnTo>
                  <a:pt x="7315200" y="0"/>
                </a:lnTo>
                <a:lnTo>
                  <a:pt x="7315200" y="658368"/>
                </a:lnTo>
                <a:lnTo>
                  <a:pt x="0" y="6583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0" y="2032833"/>
            <a:ext cx="11079417" cy="30183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134"/>
              </a:lnSpc>
              <a:spcBef>
                <a:spcPct val="0"/>
              </a:spcBef>
            </a:pPr>
            <a:r>
              <a:rPr lang="en-US" sz="8667" u="sng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  <a:hlinkClick r:id="rId10" tooltip="https://mygeorgiapromise.org"/>
              </a:rPr>
              <a:t>The Georgia Promise Scholarship Act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071964" y="5431577"/>
            <a:ext cx="8791979" cy="5221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92"/>
              </a:lnSpc>
              <a:spcBef>
                <a:spcPct val="0"/>
              </a:spcBef>
            </a:pPr>
            <a:r>
              <a:rPr lang="en-US" sz="3066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School cycle 2026-2027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-3811188">
            <a:off x="11305909" y="1477700"/>
            <a:ext cx="1604417" cy="1980762"/>
          </a:xfrm>
          <a:custGeom>
            <a:avLst/>
            <a:gdLst/>
            <a:ahLst/>
            <a:cxnLst/>
            <a:rect r="r" b="b" t="t" l="l"/>
            <a:pathLst>
              <a:path h="1980762" w="1604417">
                <a:moveTo>
                  <a:pt x="0" y="0"/>
                </a:moveTo>
                <a:lnTo>
                  <a:pt x="1604417" y="0"/>
                </a:lnTo>
                <a:lnTo>
                  <a:pt x="1604417" y="1980762"/>
                </a:lnTo>
                <a:lnTo>
                  <a:pt x="0" y="198076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126720" y="843790"/>
            <a:ext cx="6382461" cy="8378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45"/>
              </a:lnSpc>
              <a:spcBef>
                <a:spcPct val="0"/>
              </a:spcBef>
            </a:pPr>
            <a:r>
              <a:rPr lang="en-US" sz="4889">
                <a:solidFill>
                  <a:srgbClr val="A21C3C"/>
                </a:solidFill>
                <a:latin typeface="Children One"/>
                <a:ea typeface="Children One"/>
                <a:cs typeface="Children One"/>
                <a:sym typeface="Children One"/>
              </a:rPr>
              <a:t>YOUR School NAME HERe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929227" y="5185271"/>
            <a:ext cx="305832" cy="305832"/>
          </a:xfrm>
          <a:custGeom>
            <a:avLst/>
            <a:gdLst/>
            <a:ahLst/>
            <a:cxnLst/>
            <a:rect r="r" b="b" t="t" l="l"/>
            <a:pathLst>
              <a:path h="305832" w="305832">
                <a:moveTo>
                  <a:pt x="0" y="0"/>
                </a:moveTo>
                <a:lnTo>
                  <a:pt x="305831" y="0"/>
                </a:lnTo>
                <a:lnTo>
                  <a:pt x="305831" y="305832"/>
                </a:lnTo>
                <a:lnTo>
                  <a:pt x="0" y="3058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929227" y="5776853"/>
            <a:ext cx="305832" cy="305832"/>
          </a:xfrm>
          <a:custGeom>
            <a:avLst/>
            <a:gdLst/>
            <a:ahLst/>
            <a:cxnLst/>
            <a:rect r="r" b="b" t="t" l="l"/>
            <a:pathLst>
              <a:path h="305832" w="305832">
                <a:moveTo>
                  <a:pt x="0" y="0"/>
                </a:moveTo>
                <a:lnTo>
                  <a:pt x="305831" y="0"/>
                </a:lnTo>
                <a:lnTo>
                  <a:pt x="305831" y="305832"/>
                </a:lnTo>
                <a:lnTo>
                  <a:pt x="0" y="3058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929227" y="6314867"/>
            <a:ext cx="305832" cy="305832"/>
          </a:xfrm>
          <a:custGeom>
            <a:avLst/>
            <a:gdLst/>
            <a:ahLst/>
            <a:cxnLst/>
            <a:rect r="r" b="b" t="t" l="l"/>
            <a:pathLst>
              <a:path h="305832" w="305832">
                <a:moveTo>
                  <a:pt x="0" y="0"/>
                </a:moveTo>
                <a:lnTo>
                  <a:pt x="305831" y="0"/>
                </a:lnTo>
                <a:lnTo>
                  <a:pt x="305831" y="305831"/>
                </a:lnTo>
                <a:lnTo>
                  <a:pt x="0" y="3058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427922" y="6969831"/>
            <a:ext cx="5347636" cy="3836929"/>
          </a:xfrm>
          <a:custGeom>
            <a:avLst/>
            <a:gdLst/>
            <a:ahLst/>
            <a:cxnLst/>
            <a:rect r="r" b="b" t="t" l="l"/>
            <a:pathLst>
              <a:path h="3836929" w="5347636">
                <a:moveTo>
                  <a:pt x="0" y="0"/>
                </a:moveTo>
                <a:lnTo>
                  <a:pt x="5347637" y="0"/>
                </a:lnTo>
                <a:lnTo>
                  <a:pt x="5347637" y="3836929"/>
                </a:lnTo>
                <a:lnTo>
                  <a:pt x="0" y="383692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950688" y="2388129"/>
            <a:ext cx="12386625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More Questions?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297156" y="3972978"/>
            <a:ext cx="4666538" cy="3138247"/>
          </a:xfrm>
          <a:custGeom>
            <a:avLst/>
            <a:gdLst/>
            <a:ahLst/>
            <a:cxnLst/>
            <a:rect r="r" b="b" t="t" l="l"/>
            <a:pathLst>
              <a:path h="3138247" w="4666538">
                <a:moveTo>
                  <a:pt x="0" y="0"/>
                </a:moveTo>
                <a:lnTo>
                  <a:pt x="4666537" y="0"/>
                </a:lnTo>
                <a:lnTo>
                  <a:pt x="4666537" y="3138247"/>
                </a:lnTo>
                <a:lnTo>
                  <a:pt x="0" y="313824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-2700000">
            <a:off x="-625541" y="8244824"/>
            <a:ext cx="2488436" cy="2889331"/>
          </a:xfrm>
          <a:custGeom>
            <a:avLst/>
            <a:gdLst/>
            <a:ahLst/>
            <a:cxnLst/>
            <a:rect r="r" b="b" t="t" l="l"/>
            <a:pathLst>
              <a:path h="2889331" w="2488436">
                <a:moveTo>
                  <a:pt x="2488436" y="0"/>
                </a:moveTo>
                <a:lnTo>
                  <a:pt x="0" y="0"/>
                </a:lnTo>
                <a:lnTo>
                  <a:pt x="0" y="2889331"/>
                </a:lnTo>
                <a:lnTo>
                  <a:pt x="2488436" y="2889331"/>
                </a:lnTo>
                <a:lnTo>
                  <a:pt x="2488436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0" id="10"/>
          <p:cNvSpPr/>
          <p:nvPr/>
        </p:nvSpPr>
        <p:spPr>
          <a:xfrm flipH="false" flipV="false" rot="-1541413">
            <a:off x="15932853" y="1380285"/>
            <a:ext cx="2337775" cy="3535387"/>
          </a:xfrm>
          <a:custGeom>
            <a:avLst/>
            <a:gdLst/>
            <a:ahLst/>
            <a:cxnLst/>
            <a:rect r="r" b="b" t="t" l="l"/>
            <a:pathLst>
              <a:path h="3535387" w="2337775">
                <a:moveTo>
                  <a:pt x="0" y="0"/>
                </a:moveTo>
                <a:lnTo>
                  <a:pt x="2337775" y="0"/>
                </a:lnTo>
                <a:lnTo>
                  <a:pt x="2337775" y="3535387"/>
                </a:lnTo>
                <a:lnTo>
                  <a:pt x="0" y="353538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1" id="11"/>
          <p:cNvSpPr/>
          <p:nvPr/>
        </p:nvSpPr>
        <p:spPr>
          <a:xfrm flipH="false" flipV="false" rot="-292743">
            <a:off x="-194149" y="7346515"/>
            <a:ext cx="6762253" cy="741030"/>
          </a:xfrm>
          <a:custGeom>
            <a:avLst/>
            <a:gdLst/>
            <a:ahLst/>
            <a:cxnLst/>
            <a:rect r="r" b="b" t="t" l="l"/>
            <a:pathLst>
              <a:path h="741030" w="6762253">
                <a:moveTo>
                  <a:pt x="0" y="0"/>
                </a:moveTo>
                <a:lnTo>
                  <a:pt x="6762252" y="0"/>
                </a:lnTo>
                <a:lnTo>
                  <a:pt x="6762252" y="741031"/>
                </a:lnTo>
                <a:lnTo>
                  <a:pt x="0" y="74103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24764" y="1756319"/>
            <a:ext cx="1520927" cy="2105090"/>
          </a:xfrm>
          <a:custGeom>
            <a:avLst/>
            <a:gdLst/>
            <a:ahLst/>
            <a:cxnLst/>
            <a:rect r="r" b="b" t="t" l="l"/>
            <a:pathLst>
              <a:path h="2105090" w="1520927">
                <a:moveTo>
                  <a:pt x="0" y="0"/>
                </a:moveTo>
                <a:lnTo>
                  <a:pt x="1520928" y="0"/>
                </a:lnTo>
                <a:lnTo>
                  <a:pt x="1520928" y="2105090"/>
                </a:lnTo>
                <a:lnTo>
                  <a:pt x="0" y="210509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3788617" y="8620125"/>
            <a:ext cx="2010611" cy="2467007"/>
          </a:xfrm>
          <a:custGeom>
            <a:avLst/>
            <a:gdLst/>
            <a:ahLst/>
            <a:cxnLst/>
            <a:rect r="r" b="b" t="t" l="l"/>
            <a:pathLst>
              <a:path h="2467007" w="2010611">
                <a:moveTo>
                  <a:pt x="0" y="0"/>
                </a:moveTo>
                <a:lnTo>
                  <a:pt x="2010611" y="0"/>
                </a:lnTo>
                <a:lnTo>
                  <a:pt x="2010611" y="2467007"/>
                </a:lnTo>
                <a:lnTo>
                  <a:pt x="0" y="246700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7753144" y="4471605"/>
            <a:ext cx="3211539" cy="5803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46"/>
              </a:lnSpc>
            </a:pPr>
            <a:r>
              <a:rPr lang="en-US" sz="4673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Contact Us 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333720" y="5020349"/>
            <a:ext cx="6837081" cy="1561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74"/>
              </a:lnSpc>
            </a:pPr>
            <a:r>
              <a:rPr lang="en-US" sz="3287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+123-456-2890</a:t>
            </a:r>
          </a:p>
          <a:p>
            <a:pPr algn="l">
              <a:lnSpc>
                <a:spcPts val="4174"/>
              </a:lnSpc>
            </a:pPr>
            <a:r>
              <a:rPr lang="en-US" sz="3287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hello@reallygreatsite.com</a:t>
            </a:r>
          </a:p>
          <a:p>
            <a:pPr algn="l" marL="0" indent="0" lvl="0">
              <a:lnSpc>
                <a:spcPts val="4174"/>
              </a:lnSpc>
            </a:pPr>
            <a:r>
              <a:rPr lang="en-US" sz="3287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www.reallygreatsite.com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753144" y="6980194"/>
            <a:ext cx="8274117" cy="5541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78"/>
              </a:lnSpc>
            </a:pPr>
            <a:r>
              <a:rPr lang="en-US" sz="4492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Georgia Promise Scholarship 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8138131" y="8217182"/>
            <a:ext cx="305832" cy="305832"/>
          </a:xfrm>
          <a:custGeom>
            <a:avLst/>
            <a:gdLst/>
            <a:ahLst/>
            <a:cxnLst/>
            <a:rect r="r" b="b" t="t" l="l"/>
            <a:pathLst>
              <a:path h="305832" w="305832">
                <a:moveTo>
                  <a:pt x="0" y="0"/>
                </a:moveTo>
                <a:lnTo>
                  <a:pt x="305832" y="0"/>
                </a:lnTo>
                <a:lnTo>
                  <a:pt x="305832" y="305831"/>
                </a:lnTo>
                <a:lnTo>
                  <a:pt x="0" y="3058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8738325" y="8091096"/>
            <a:ext cx="4358997" cy="1380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99"/>
              </a:lnSpc>
              <a:spcBef>
                <a:spcPct val="0"/>
              </a:spcBef>
            </a:pPr>
            <a:r>
              <a:rPr lang="en-US" sz="2642" u="sng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  <a:hlinkClick r:id="rId22" tooltip="mailto:help@mygeorgiapromise.org"/>
              </a:rPr>
              <a:t>help@mygeorgiapromise.org</a:t>
            </a:r>
          </a:p>
          <a:p>
            <a:pPr algn="just">
              <a:lnSpc>
                <a:spcPts val="3699"/>
              </a:lnSpc>
              <a:spcBef>
                <a:spcPct val="0"/>
              </a:spcBef>
            </a:pPr>
            <a:r>
              <a:rPr lang="en-US" sz="2642" u="sng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  <a:hlinkClick r:id="rId23" tooltip="tel:8774543788"/>
              </a:rPr>
              <a:t>470-470-7057</a:t>
            </a:r>
          </a:p>
          <a:p>
            <a:pPr algn="ctr">
              <a:lnSpc>
                <a:spcPts val="3699"/>
              </a:lnSpc>
              <a:spcBef>
                <a:spcPct val="0"/>
              </a:spcBef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7320790" y="3826214"/>
            <a:ext cx="9476846" cy="3506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517"/>
              </a:lnSpc>
            </a:pPr>
            <a:r>
              <a:rPr lang="en-US" sz="2707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(Include your school information here)  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8138131" y="8652331"/>
            <a:ext cx="305832" cy="305832"/>
          </a:xfrm>
          <a:custGeom>
            <a:avLst/>
            <a:gdLst/>
            <a:ahLst/>
            <a:cxnLst/>
            <a:rect r="r" b="b" t="t" l="l"/>
            <a:pathLst>
              <a:path h="305832" w="305832">
                <a:moveTo>
                  <a:pt x="0" y="0"/>
                </a:moveTo>
                <a:lnTo>
                  <a:pt x="305832" y="0"/>
                </a:lnTo>
                <a:lnTo>
                  <a:pt x="305832" y="305831"/>
                </a:lnTo>
                <a:lnTo>
                  <a:pt x="0" y="3058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8138131" y="7540737"/>
            <a:ext cx="5559386" cy="44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99"/>
              </a:lnSpc>
              <a:spcBef>
                <a:spcPct val="0"/>
              </a:spcBef>
            </a:pPr>
            <a:r>
              <a:rPr lang="en-US" sz="2642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Co</a:t>
            </a:r>
            <a:r>
              <a:rPr lang="en-US" sz="2642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ntact our Odyssey Support Team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184395">
            <a:off x="291278" y="6558421"/>
            <a:ext cx="3900053" cy="2578910"/>
          </a:xfrm>
          <a:custGeom>
            <a:avLst/>
            <a:gdLst/>
            <a:ahLst/>
            <a:cxnLst/>
            <a:rect r="r" b="b" t="t" l="l"/>
            <a:pathLst>
              <a:path h="2578910" w="3900053">
                <a:moveTo>
                  <a:pt x="0" y="0"/>
                </a:moveTo>
                <a:lnTo>
                  <a:pt x="3900053" y="0"/>
                </a:lnTo>
                <a:lnTo>
                  <a:pt x="3900053" y="2578910"/>
                </a:lnTo>
                <a:lnTo>
                  <a:pt x="0" y="25789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929771" y="1055611"/>
            <a:ext cx="11651274" cy="2051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38"/>
              </a:lnSpc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What is The Georgia Promise Scholarship Act?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2031449">
            <a:off x="16853529" y="3186553"/>
            <a:ext cx="756148" cy="1543159"/>
          </a:xfrm>
          <a:custGeom>
            <a:avLst/>
            <a:gdLst/>
            <a:ahLst/>
            <a:cxnLst/>
            <a:rect r="r" b="b" t="t" l="l"/>
            <a:pathLst>
              <a:path h="1543159" w="756148">
                <a:moveTo>
                  <a:pt x="0" y="0"/>
                </a:moveTo>
                <a:lnTo>
                  <a:pt x="756148" y="0"/>
                </a:lnTo>
                <a:lnTo>
                  <a:pt x="756148" y="1543159"/>
                </a:lnTo>
                <a:lnTo>
                  <a:pt x="0" y="15431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1727829" y="9258300"/>
            <a:ext cx="7315200" cy="2953512"/>
          </a:xfrm>
          <a:custGeom>
            <a:avLst/>
            <a:gdLst/>
            <a:ahLst/>
            <a:cxnLst/>
            <a:rect r="r" b="b" t="t" l="l"/>
            <a:pathLst>
              <a:path h="2953512" w="7315200">
                <a:moveTo>
                  <a:pt x="0" y="0"/>
                </a:moveTo>
                <a:lnTo>
                  <a:pt x="7315200" y="0"/>
                </a:lnTo>
                <a:lnTo>
                  <a:pt x="7315200" y="2953512"/>
                </a:lnTo>
                <a:lnTo>
                  <a:pt x="0" y="295351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612715" y="8288883"/>
            <a:ext cx="2147651" cy="3201105"/>
          </a:xfrm>
          <a:custGeom>
            <a:avLst/>
            <a:gdLst/>
            <a:ahLst/>
            <a:cxnLst/>
            <a:rect r="r" b="b" t="t" l="l"/>
            <a:pathLst>
              <a:path h="3201105" w="2147651">
                <a:moveTo>
                  <a:pt x="0" y="0"/>
                </a:moveTo>
                <a:lnTo>
                  <a:pt x="2147651" y="0"/>
                </a:lnTo>
                <a:lnTo>
                  <a:pt x="2147651" y="3201105"/>
                </a:lnTo>
                <a:lnTo>
                  <a:pt x="0" y="32011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2074589">
            <a:off x="550000" y="5133075"/>
            <a:ext cx="4258179" cy="1240195"/>
          </a:xfrm>
          <a:custGeom>
            <a:avLst/>
            <a:gdLst/>
            <a:ahLst/>
            <a:cxnLst/>
            <a:rect r="r" b="b" t="t" l="l"/>
            <a:pathLst>
              <a:path h="1240195" w="4258179">
                <a:moveTo>
                  <a:pt x="0" y="0"/>
                </a:moveTo>
                <a:lnTo>
                  <a:pt x="4258179" y="0"/>
                </a:lnTo>
                <a:lnTo>
                  <a:pt x="4258179" y="1240195"/>
                </a:lnTo>
                <a:lnTo>
                  <a:pt x="0" y="124019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587371" y="4292316"/>
            <a:ext cx="9692325" cy="3723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30"/>
              </a:lnSpc>
              <a:spcBef>
                <a:spcPct val="0"/>
              </a:spcBef>
            </a:pPr>
            <a:r>
              <a:rPr lang="en-US" sz="2664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The</a:t>
            </a:r>
            <a:r>
              <a:rPr lang="en-US" sz="2664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 Georgia Promise scholarship is an education choice program. The program will provide eligible students with the opportunity to use public funds for non-public education expenses in grades kindergarten through 12th grade. </a:t>
            </a:r>
          </a:p>
          <a:p>
            <a:pPr algn="l">
              <a:lnSpc>
                <a:spcPts val="3730"/>
              </a:lnSpc>
              <a:spcBef>
                <a:spcPct val="0"/>
              </a:spcBef>
            </a:pPr>
          </a:p>
          <a:p>
            <a:pPr algn="l">
              <a:lnSpc>
                <a:spcPts val="3730"/>
              </a:lnSpc>
              <a:spcBef>
                <a:spcPct val="0"/>
              </a:spcBef>
            </a:pPr>
            <a:r>
              <a:rPr lang="en-US" sz="2664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For the first year of the program (the 2025 – 2026 academic year), the scholarship amount is set by law at a maximum of $6,500. 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929771" y="3181526"/>
            <a:ext cx="8628962" cy="776607"/>
          </a:xfrm>
          <a:custGeom>
            <a:avLst/>
            <a:gdLst/>
            <a:ahLst/>
            <a:cxnLst/>
            <a:rect r="r" b="b" t="t" l="l"/>
            <a:pathLst>
              <a:path h="776607" w="8628962">
                <a:moveTo>
                  <a:pt x="0" y="0"/>
                </a:moveTo>
                <a:lnTo>
                  <a:pt x="8628962" y="0"/>
                </a:lnTo>
                <a:lnTo>
                  <a:pt x="8628962" y="776606"/>
                </a:lnTo>
                <a:lnTo>
                  <a:pt x="0" y="77660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71512" y="2115333"/>
            <a:ext cx="3168439" cy="1211928"/>
          </a:xfrm>
          <a:custGeom>
            <a:avLst/>
            <a:gdLst/>
            <a:ahLst/>
            <a:cxnLst/>
            <a:rect r="r" b="b" t="t" l="l"/>
            <a:pathLst>
              <a:path h="1211928" w="3168439">
                <a:moveTo>
                  <a:pt x="0" y="0"/>
                </a:moveTo>
                <a:lnTo>
                  <a:pt x="3168439" y="0"/>
                </a:lnTo>
                <a:lnTo>
                  <a:pt x="3168439" y="1211927"/>
                </a:lnTo>
                <a:lnTo>
                  <a:pt x="0" y="121192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0800000">
            <a:off x="13454215" y="6409234"/>
            <a:ext cx="3168439" cy="1211928"/>
          </a:xfrm>
          <a:custGeom>
            <a:avLst/>
            <a:gdLst/>
            <a:ahLst/>
            <a:cxnLst/>
            <a:rect r="r" b="b" t="t" l="l"/>
            <a:pathLst>
              <a:path h="1211928" w="3168439">
                <a:moveTo>
                  <a:pt x="0" y="0"/>
                </a:moveTo>
                <a:lnTo>
                  <a:pt x="3168438" y="0"/>
                </a:lnTo>
                <a:lnTo>
                  <a:pt x="3168438" y="1211928"/>
                </a:lnTo>
                <a:lnTo>
                  <a:pt x="0" y="12119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913030" y="7420767"/>
            <a:ext cx="8969084" cy="4865728"/>
          </a:xfrm>
          <a:custGeom>
            <a:avLst/>
            <a:gdLst/>
            <a:ahLst/>
            <a:cxnLst/>
            <a:rect r="r" b="b" t="t" l="l"/>
            <a:pathLst>
              <a:path h="4865728" w="8969084">
                <a:moveTo>
                  <a:pt x="0" y="0"/>
                </a:moveTo>
                <a:lnTo>
                  <a:pt x="8969084" y="0"/>
                </a:lnTo>
                <a:lnTo>
                  <a:pt x="8969084" y="4865728"/>
                </a:lnTo>
                <a:lnTo>
                  <a:pt x="0" y="48657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77739">
            <a:off x="13769713" y="1306058"/>
            <a:ext cx="3509985" cy="2299040"/>
          </a:xfrm>
          <a:custGeom>
            <a:avLst/>
            <a:gdLst/>
            <a:ahLst/>
            <a:cxnLst/>
            <a:rect r="r" b="b" t="t" l="l"/>
            <a:pathLst>
              <a:path h="2299040" w="3509985">
                <a:moveTo>
                  <a:pt x="0" y="0"/>
                </a:moveTo>
                <a:lnTo>
                  <a:pt x="3509986" y="0"/>
                </a:lnTo>
                <a:lnTo>
                  <a:pt x="3509986" y="2299041"/>
                </a:lnTo>
                <a:lnTo>
                  <a:pt x="0" y="22990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7" id="7"/>
          <p:cNvSpPr txBox="true"/>
          <p:nvPr/>
        </p:nvSpPr>
        <p:spPr>
          <a:xfrm rot="0">
            <a:off x="3033677" y="4597682"/>
            <a:ext cx="12220647" cy="13725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100"/>
              </a:lnSpc>
              <a:spcBef>
                <a:spcPct val="0"/>
              </a:spcBef>
            </a:pPr>
            <a:r>
              <a:rPr lang="en-US" sz="10860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How It Works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789393" y="5804074"/>
            <a:ext cx="6133365" cy="4439023"/>
          </a:xfrm>
          <a:custGeom>
            <a:avLst/>
            <a:gdLst/>
            <a:ahLst/>
            <a:cxnLst/>
            <a:rect r="r" b="b" t="t" l="l"/>
            <a:pathLst>
              <a:path h="4439023" w="6133365">
                <a:moveTo>
                  <a:pt x="0" y="0"/>
                </a:moveTo>
                <a:lnTo>
                  <a:pt x="6133364" y="0"/>
                </a:lnTo>
                <a:lnTo>
                  <a:pt x="6133364" y="4439023"/>
                </a:lnTo>
                <a:lnTo>
                  <a:pt x="0" y="44390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-1001652">
            <a:off x="13651751" y="678125"/>
            <a:ext cx="2166662" cy="2483281"/>
          </a:xfrm>
          <a:custGeom>
            <a:avLst/>
            <a:gdLst/>
            <a:ahLst/>
            <a:cxnLst/>
            <a:rect r="r" b="b" t="t" l="l"/>
            <a:pathLst>
              <a:path h="2483281" w="2166662">
                <a:moveTo>
                  <a:pt x="2166662" y="0"/>
                </a:moveTo>
                <a:lnTo>
                  <a:pt x="0" y="0"/>
                </a:lnTo>
                <a:lnTo>
                  <a:pt x="0" y="2483280"/>
                </a:lnTo>
                <a:lnTo>
                  <a:pt x="2166662" y="2483280"/>
                </a:lnTo>
                <a:lnTo>
                  <a:pt x="216666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639928">
            <a:off x="-73196" y="7421124"/>
            <a:ext cx="1721165" cy="3039585"/>
          </a:xfrm>
          <a:custGeom>
            <a:avLst/>
            <a:gdLst/>
            <a:ahLst/>
            <a:cxnLst/>
            <a:rect r="r" b="b" t="t" l="l"/>
            <a:pathLst>
              <a:path h="3039585" w="1721165">
                <a:moveTo>
                  <a:pt x="0" y="0"/>
                </a:moveTo>
                <a:lnTo>
                  <a:pt x="1721165" y="0"/>
                </a:lnTo>
                <a:lnTo>
                  <a:pt x="1721165" y="3039584"/>
                </a:lnTo>
                <a:lnTo>
                  <a:pt x="0" y="303958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1048971" y="1619045"/>
            <a:ext cx="2291763" cy="1850598"/>
          </a:xfrm>
          <a:custGeom>
            <a:avLst/>
            <a:gdLst/>
            <a:ahLst/>
            <a:cxnLst/>
            <a:rect r="r" b="b" t="t" l="l"/>
            <a:pathLst>
              <a:path h="1850598" w="2291763">
                <a:moveTo>
                  <a:pt x="0" y="0"/>
                </a:moveTo>
                <a:lnTo>
                  <a:pt x="2291763" y="0"/>
                </a:lnTo>
                <a:lnTo>
                  <a:pt x="2291763" y="1850598"/>
                </a:lnTo>
                <a:lnTo>
                  <a:pt x="0" y="185059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720116" y="1499030"/>
            <a:ext cx="9532987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What does it Cover?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604027" y="3228474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604027" y="5192594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275049" y="5149732"/>
            <a:ext cx="9279980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Tutoring services provided by a Georgia Professional Standards Commission–certified educator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275049" y="3367744"/>
            <a:ext cx="10284766" cy="481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Tuition and fees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2275049" y="4058106"/>
            <a:ext cx="9550754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Required textbooks, curriculum, and approved supplemental materials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1604027" y="4191480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2275049" y="6247217"/>
            <a:ext cx="10284766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Services from a physician or licensed therapist, including occupational, behavioral, physical, or speech-language therapy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604027" y="6304367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415214" y="4863699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414729" y="6069426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75595" y="2676493"/>
            <a:ext cx="2010611" cy="2467007"/>
          </a:xfrm>
          <a:custGeom>
            <a:avLst/>
            <a:gdLst/>
            <a:ahLst/>
            <a:cxnLst/>
            <a:rect r="r" b="b" t="t" l="l"/>
            <a:pathLst>
              <a:path h="2467007" w="2010611">
                <a:moveTo>
                  <a:pt x="0" y="0"/>
                </a:moveTo>
                <a:lnTo>
                  <a:pt x="2010611" y="0"/>
                </a:lnTo>
                <a:lnTo>
                  <a:pt x="2010611" y="2467007"/>
                </a:lnTo>
                <a:lnTo>
                  <a:pt x="0" y="24670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0" y="6588063"/>
            <a:ext cx="5414729" cy="3698937"/>
          </a:xfrm>
          <a:custGeom>
            <a:avLst/>
            <a:gdLst/>
            <a:ahLst/>
            <a:cxnLst/>
            <a:rect r="r" b="b" t="t" l="l"/>
            <a:pathLst>
              <a:path h="3698937" w="5414729">
                <a:moveTo>
                  <a:pt x="0" y="0"/>
                </a:moveTo>
                <a:lnTo>
                  <a:pt x="5414729" y="0"/>
                </a:lnTo>
                <a:lnTo>
                  <a:pt x="5414729" y="3698937"/>
                </a:lnTo>
                <a:lnTo>
                  <a:pt x="0" y="36989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500984" y="1252392"/>
            <a:ext cx="2010611" cy="2467007"/>
          </a:xfrm>
          <a:custGeom>
            <a:avLst/>
            <a:gdLst/>
            <a:ahLst/>
            <a:cxnLst/>
            <a:rect r="r" b="b" t="t" l="l"/>
            <a:pathLst>
              <a:path h="2467007" w="2010611">
                <a:moveTo>
                  <a:pt x="0" y="0"/>
                </a:moveTo>
                <a:lnTo>
                  <a:pt x="2010612" y="0"/>
                </a:lnTo>
                <a:lnTo>
                  <a:pt x="2010612" y="2467007"/>
                </a:lnTo>
                <a:lnTo>
                  <a:pt x="0" y="24670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525641" y="1087857"/>
            <a:ext cx="1211294" cy="2057400"/>
          </a:xfrm>
          <a:custGeom>
            <a:avLst/>
            <a:gdLst/>
            <a:ahLst/>
            <a:cxnLst/>
            <a:rect r="r" b="b" t="t" l="l"/>
            <a:pathLst>
              <a:path h="2057400" w="1211294">
                <a:moveTo>
                  <a:pt x="0" y="0"/>
                </a:moveTo>
                <a:lnTo>
                  <a:pt x="1211295" y="0"/>
                </a:lnTo>
                <a:lnTo>
                  <a:pt x="1211295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9" id="9"/>
          <p:cNvSpPr txBox="true"/>
          <p:nvPr/>
        </p:nvSpPr>
        <p:spPr>
          <a:xfrm rot="0">
            <a:off x="4983029" y="2417584"/>
            <a:ext cx="7346438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Who is Eligible?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493155" y="4030580"/>
            <a:ext cx="11208082" cy="4647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81"/>
              </a:lnSpc>
              <a:spcBef>
                <a:spcPct val="0"/>
              </a:spcBef>
            </a:pPr>
            <a:r>
              <a:rPr lang="en-US" sz="27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For the 2026-2027 school year, your child may qualify if he or she is: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311424" y="7335829"/>
            <a:ext cx="10739312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Have parents who have lived in Georgia for at least one year (exceptions for active-duty military).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311424" y="6063904"/>
            <a:ext cx="10947876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Are zoned for an underperforming high school, middle school, or elementary school (even if not yet attending).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280754" y="4828067"/>
            <a:ext cx="10978546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Are enrolled in a GA public school for the 2025-2026 school year OR entering kindergarten in 2026-2027. 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5415214" y="7184964"/>
            <a:ext cx="546711" cy="667739"/>
          </a:xfrm>
          <a:custGeom>
            <a:avLst/>
            <a:gdLst/>
            <a:ahLst/>
            <a:cxnLst/>
            <a:rect r="r" b="b" t="t" l="l"/>
            <a:pathLst>
              <a:path h="667739" w="546711">
                <a:moveTo>
                  <a:pt x="0" y="0"/>
                </a:moveTo>
                <a:lnTo>
                  <a:pt x="546712" y="0"/>
                </a:lnTo>
                <a:lnTo>
                  <a:pt x="546712" y="667739"/>
                </a:lnTo>
                <a:lnTo>
                  <a:pt x="0" y="6677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0" y="4645984"/>
            <a:ext cx="6334657" cy="5814687"/>
          </a:xfrm>
          <a:custGeom>
            <a:avLst/>
            <a:gdLst/>
            <a:ahLst/>
            <a:cxnLst/>
            <a:rect r="r" b="b" t="t" l="l"/>
            <a:pathLst>
              <a:path h="5814687" w="6334657">
                <a:moveTo>
                  <a:pt x="6334657" y="0"/>
                </a:moveTo>
                <a:lnTo>
                  <a:pt x="0" y="0"/>
                </a:lnTo>
                <a:lnTo>
                  <a:pt x="0" y="5814687"/>
                </a:lnTo>
                <a:lnTo>
                  <a:pt x="6334657" y="5814687"/>
                </a:lnTo>
                <a:lnTo>
                  <a:pt x="6334657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2700000">
            <a:off x="-561993" y="724857"/>
            <a:ext cx="2122226" cy="3209415"/>
          </a:xfrm>
          <a:custGeom>
            <a:avLst/>
            <a:gdLst/>
            <a:ahLst/>
            <a:cxnLst/>
            <a:rect r="r" b="b" t="t" l="l"/>
            <a:pathLst>
              <a:path h="3209415" w="2122226">
                <a:moveTo>
                  <a:pt x="0" y="0"/>
                </a:moveTo>
                <a:lnTo>
                  <a:pt x="2122225" y="0"/>
                </a:lnTo>
                <a:lnTo>
                  <a:pt x="2122225" y="3209415"/>
                </a:lnTo>
                <a:lnTo>
                  <a:pt x="0" y="320941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9640214">
            <a:off x="5532847" y="103258"/>
            <a:ext cx="3110650" cy="1261110"/>
          </a:xfrm>
          <a:custGeom>
            <a:avLst/>
            <a:gdLst/>
            <a:ahLst/>
            <a:cxnLst/>
            <a:rect r="r" b="b" t="t" l="l"/>
            <a:pathLst>
              <a:path h="1261110" w="3110650">
                <a:moveTo>
                  <a:pt x="0" y="0"/>
                </a:moveTo>
                <a:lnTo>
                  <a:pt x="3110650" y="0"/>
                </a:lnTo>
                <a:lnTo>
                  <a:pt x="3110650" y="1261110"/>
                </a:lnTo>
                <a:lnTo>
                  <a:pt x="0" y="12611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084341" y="1843643"/>
            <a:ext cx="1136076" cy="2370941"/>
          </a:xfrm>
          <a:custGeom>
            <a:avLst/>
            <a:gdLst/>
            <a:ahLst/>
            <a:cxnLst/>
            <a:rect r="r" b="b" t="t" l="l"/>
            <a:pathLst>
              <a:path h="2370941" w="1136076">
                <a:moveTo>
                  <a:pt x="0" y="0"/>
                </a:moveTo>
                <a:lnTo>
                  <a:pt x="1136077" y="0"/>
                </a:lnTo>
                <a:lnTo>
                  <a:pt x="1136077" y="2370941"/>
                </a:lnTo>
                <a:lnTo>
                  <a:pt x="0" y="23709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700523" y="2062718"/>
            <a:ext cx="11152078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What  do I need to apply?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10"/>
          <a:stretch>
            <a:fillRect/>
          </a:stretch>
        </p:blipFill>
        <p:spPr>
          <a:xfrm rot="0">
            <a:off x="6128400" y="3514508"/>
            <a:ext cx="9626466" cy="6545997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5637014" y="3540282"/>
            <a:ext cx="12236747" cy="4564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15"/>
              </a:lnSpc>
            </a:pPr>
            <a:r>
              <a:rPr lang="en-US" sz="2654" u="sng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  <a:hlinkClick r:id="rId11" tooltip="https://support.withodyssey.com/hc/en-us/articles/34306024512795-Georgia-Promise-Scholarship-Program-Application-Process-Overview-Video"/>
              </a:rPr>
              <a:t>Georgia Promise Scholarship Program Application Process Overview Video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-496337" y="-2638178"/>
            <a:ext cx="9156367" cy="5276356"/>
          </a:xfrm>
          <a:custGeom>
            <a:avLst/>
            <a:gdLst/>
            <a:ahLst/>
            <a:cxnLst/>
            <a:rect r="r" b="b" t="t" l="l"/>
            <a:pathLst>
              <a:path h="5276356" w="9156367">
                <a:moveTo>
                  <a:pt x="9156367" y="0"/>
                </a:moveTo>
                <a:lnTo>
                  <a:pt x="0" y="0"/>
                </a:lnTo>
                <a:lnTo>
                  <a:pt x="0" y="5276356"/>
                </a:lnTo>
                <a:lnTo>
                  <a:pt x="9156367" y="5276356"/>
                </a:lnTo>
                <a:lnTo>
                  <a:pt x="9156367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764682" y="5143500"/>
            <a:ext cx="9587883" cy="8229600"/>
          </a:xfrm>
          <a:custGeom>
            <a:avLst/>
            <a:gdLst/>
            <a:ahLst/>
            <a:cxnLst/>
            <a:rect r="r" b="b" t="t" l="l"/>
            <a:pathLst>
              <a:path h="8229600" w="9587883">
                <a:moveTo>
                  <a:pt x="0" y="0"/>
                </a:moveTo>
                <a:lnTo>
                  <a:pt x="9587884" y="0"/>
                </a:lnTo>
                <a:lnTo>
                  <a:pt x="958788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652959">
            <a:off x="-298356" y="7415255"/>
            <a:ext cx="3002924" cy="1843045"/>
          </a:xfrm>
          <a:custGeom>
            <a:avLst/>
            <a:gdLst/>
            <a:ahLst/>
            <a:cxnLst/>
            <a:rect r="r" b="b" t="t" l="l"/>
            <a:pathLst>
              <a:path h="1843045" w="3002924">
                <a:moveTo>
                  <a:pt x="0" y="0"/>
                </a:moveTo>
                <a:lnTo>
                  <a:pt x="3002924" y="0"/>
                </a:lnTo>
                <a:lnTo>
                  <a:pt x="3002924" y="1843045"/>
                </a:lnTo>
                <a:lnTo>
                  <a:pt x="0" y="18430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4364716" y="-329695"/>
            <a:ext cx="5014896" cy="3372517"/>
          </a:xfrm>
          <a:custGeom>
            <a:avLst/>
            <a:gdLst/>
            <a:ahLst/>
            <a:cxnLst/>
            <a:rect r="r" b="b" t="t" l="l"/>
            <a:pathLst>
              <a:path h="3372517" w="5014896">
                <a:moveTo>
                  <a:pt x="0" y="0"/>
                </a:moveTo>
                <a:lnTo>
                  <a:pt x="5014895" y="0"/>
                </a:lnTo>
                <a:lnTo>
                  <a:pt x="5014895" y="3372517"/>
                </a:lnTo>
                <a:lnTo>
                  <a:pt x="0" y="337251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-961833" y="2638178"/>
            <a:ext cx="4329877" cy="1345870"/>
          </a:xfrm>
          <a:custGeom>
            <a:avLst/>
            <a:gdLst/>
            <a:ahLst/>
            <a:cxnLst/>
            <a:rect r="r" b="b" t="t" l="l"/>
            <a:pathLst>
              <a:path h="1345870" w="4329877">
                <a:moveTo>
                  <a:pt x="0" y="0"/>
                </a:moveTo>
                <a:lnTo>
                  <a:pt x="4329877" y="0"/>
                </a:lnTo>
                <a:lnTo>
                  <a:pt x="4329877" y="1345870"/>
                </a:lnTo>
                <a:lnTo>
                  <a:pt x="0" y="134587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619333" y="9258300"/>
            <a:ext cx="6762253" cy="741030"/>
          </a:xfrm>
          <a:custGeom>
            <a:avLst/>
            <a:gdLst/>
            <a:ahLst/>
            <a:cxnLst/>
            <a:rect r="r" b="b" t="t" l="l"/>
            <a:pathLst>
              <a:path h="741030" w="6762253">
                <a:moveTo>
                  <a:pt x="0" y="0"/>
                </a:moveTo>
                <a:lnTo>
                  <a:pt x="6762252" y="0"/>
                </a:lnTo>
                <a:lnTo>
                  <a:pt x="6762252" y="741030"/>
                </a:lnTo>
                <a:lnTo>
                  <a:pt x="0" y="74103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415836" y="2296853"/>
            <a:ext cx="15456327" cy="28466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813"/>
              </a:lnSpc>
              <a:spcBef>
                <a:spcPct val="0"/>
              </a:spcBef>
            </a:pPr>
            <a:r>
              <a:rPr lang="en-US" sz="11627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Georgia Promise Scholarship Website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13"/>
          <a:stretch>
            <a:fillRect/>
          </a:stretch>
        </p:blipFill>
        <p:spPr>
          <a:xfrm rot="0">
            <a:off x="6889479" y="5037375"/>
            <a:ext cx="4221960" cy="42219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109810" y="7283112"/>
            <a:ext cx="3008101" cy="2564407"/>
          </a:xfrm>
          <a:custGeom>
            <a:avLst/>
            <a:gdLst/>
            <a:ahLst/>
            <a:cxnLst/>
            <a:rect r="r" b="b" t="t" l="l"/>
            <a:pathLst>
              <a:path h="2564407" w="3008101">
                <a:moveTo>
                  <a:pt x="0" y="0"/>
                </a:moveTo>
                <a:lnTo>
                  <a:pt x="3008101" y="0"/>
                </a:lnTo>
                <a:lnTo>
                  <a:pt x="3008101" y="2564407"/>
                </a:lnTo>
                <a:lnTo>
                  <a:pt x="0" y="25644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677932">
            <a:off x="1028700" y="1393555"/>
            <a:ext cx="3725540" cy="1721510"/>
          </a:xfrm>
          <a:custGeom>
            <a:avLst/>
            <a:gdLst/>
            <a:ahLst/>
            <a:cxnLst/>
            <a:rect r="r" b="b" t="t" l="l"/>
            <a:pathLst>
              <a:path h="1721510" w="3725540">
                <a:moveTo>
                  <a:pt x="0" y="0"/>
                </a:moveTo>
                <a:lnTo>
                  <a:pt x="3725540" y="0"/>
                </a:lnTo>
                <a:lnTo>
                  <a:pt x="3725540" y="1721510"/>
                </a:lnTo>
                <a:lnTo>
                  <a:pt x="0" y="17215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false" rot="-1001652">
            <a:off x="15924878" y="1304139"/>
            <a:ext cx="2166662" cy="2483281"/>
          </a:xfrm>
          <a:custGeom>
            <a:avLst/>
            <a:gdLst/>
            <a:ahLst/>
            <a:cxnLst/>
            <a:rect r="r" b="b" t="t" l="l"/>
            <a:pathLst>
              <a:path h="2483281" w="2166662">
                <a:moveTo>
                  <a:pt x="2166662" y="0"/>
                </a:moveTo>
                <a:lnTo>
                  <a:pt x="0" y="0"/>
                </a:lnTo>
                <a:lnTo>
                  <a:pt x="0" y="2483281"/>
                </a:lnTo>
                <a:lnTo>
                  <a:pt x="2166662" y="2483281"/>
                </a:lnTo>
                <a:lnTo>
                  <a:pt x="2166662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604791">
            <a:off x="-801812" y="6780454"/>
            <a:ext cx="2488436" cy="2889331"/>
          </a:xfrm>
          <a:custGeom>
            <a:avLst/>
            <a:gdLst/>
            <a:ahLst/>
            <a:cxnLst/>
            <a:rect r="r" b="b" t="t" l="l"/>
            <a:pathLst>
              <a:path h="2889331" w="2488436">
                <a:moveTo>
                  <a:pt x="0" y="0"/>
                </a:moveTo>
                <a:lnTo>
                  <a:pt x="2488436" y="0"/>
                </a:lnTo>
                <a:lnTo>
                  <a:pt x="2488436" y="2889331"/>
                </a:lnTo>
                <a:lnTo>
                  <a:pt x="0" y="28893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7" id="7"/>
          <p:cNvGrpSpPr/>
          <p:nvPr/>
        </p:nvGrpSpPr>
        <p:grpSpPr>
          <a:xfrm rot="0">
            <a:off x="3973165" y="4232663"/>
            <a:ext cx="3992457" cy="3992457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-25000" t="0" r="-25000" b="0"/>
              </a:stretch>
            </a:blipFill>
            <a:ln w="38100" cap="sq">
              <a:solidFill>
                <a:srgbClr val="034093"/>
              </a:solidFill>
              <a:prstDash val="solid"/>
              <a:miter/>
            </a:ln>
          </p:spPr>
        </p:sp>
      </p:grpSp>
      <p:sp>
        <p:nvSpPr>
          <p:cNvPr name="TextBox 9" id="9"/>
          <p:cNvSpPr txBox="true"/>
          <p:nvPr/>
        </p:nvSpPr>
        <p:spPr>
          <a:xfrm rot="0">
            <a:off x="3923284" y="2588400"/>
            <a:ext cx="10441431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Who Can Help Me?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322378" y="4232663"/>
            <a:ext cx="3992457" cy="3992457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 l="-24906" t="0" r="-24906" b="0"/>
              </a:stretch>
            </a:blipFill>
            <a:ln w="38100" cap="sq">
              <a:solidFill>
                <a:srgbClr val="034093"/>
              </a:solidFill>
              <a:prstDash val="solid"/>
              <a:miter/>
            </a:ln>
          </p:spPr>
        </p:sp>
      </p:grpSp>
      <p:sp>
        <p:nvSpPr>
          <p:cNvPr name="TextBox 12" id="12"/>
          <p:cNvSpPr txBox="true"/>
          <p:nvPr/>
        </p:nvSpPr>
        <p:spPr>
          <a:xfrm rot="0">
            <a:off x="3825044" y="8508166"/>
            <a:ext cx="3746039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1"/>
              </a:lnSpc>
            </a:pPr>
            <a:r>
              <a:rPr lang="en-US" sz="2801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School Admin 1</a:t>
            </a:r>
          </a:p>
          <a:p>
            <a:pPr algn="ctr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(555) 555-5555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445587" y="8508166"/>
            <a:ext cx="3746039" cy="976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1"/>
              </a:lnSpc>
            </a:pPr>
            <a:r>
              <a:rPr lang="en-US" sz="2801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School Admin 2</a:t>
            </a:r>
          </a:p>
          <a:p>
            <a:pPr algn="ctr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(555) 555-5555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612039" y="3784095"/>
            <a:ext cx="7420679" cy="2621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971"/>
              </a:lnSpc>
            </a:pPr>
            <a:r>
              <a:rPr lang="en-US" sz="2119">
                <a:solidFill>
                  <a:srgbClr val="A21C3C"/>
                </a:solidFill>
                <a:latin typeface="Comic Relief"/>
                <a:ea typeface="Comic Relief"/>
                <a:cs typeface="Comic Relief"/>
                <a:sym typeface="Comic Relief"/>
              </a:rPr>
              <a:t>(Include your school information here) 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77" r="0" b="-927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6006707">
            <a:off x="-2337945" y="5281532"/>
            <a:ext cx="7924419" cy="8229600"/>
          </a:xfrm>
          <a:custGeom>
            <a:avLst/>
            <a:gdLst/>
            <a:ahLst/>
            <a:cxnLst/>
            <a:rect r="r" b="b" t="t" l="l"/>
            <a:pathLst>
              <a:path h="8229600" w="7924419">
                <a:moveTo>
                  <a:pt x="0" y="0"/>
                </a:moveTo>
                <a:lnTo>
                  <a:pt x="7924419" y="0"/>
                </a:lnTo>
                <a:lnTo>
                  <a:pt x="792441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962921" y="1028700"/>
            <a:ext cx="2946227" cy="2948069"/>
          </a:xfrm>
          <a:custGeom>
            <a:avLst/>
            <a:gdLst/>
            <a:ahLst/>
            <a:cxnLst/>
            <a:rect r="r" b="b" t="t" l="l"/>
            <a:pathLst>
              <a:path h="2948069" w="2946227">
                <a:moveTo>
                  <a:pt x="0" y="0"/>
                </a:moveTo>
                <a:lnTo>
                  <a:pt x="2946227" y="0"/>
                </a:lnTo>
                <a:lnTo>
                  <a:pt x="2946227" y="2948069"/>
                </a:lnTo>
                <a:lnTo>
                  <a:pt x="0" y="29480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435664" y="-15442"/>
            <a:ext cx="4335536" cy="2088283"/>
          </a:xfrm>
          <a:custGeom>
            <a:avLst/>
            <a:gdLst/>
            <a:ahLst/>
            <a:cxnLst/>
            <a:rect r="r" b="b" t="t" l="l"/>
            <a:pathLst>
              <a:path h="2088283" w="4335536">
                <a:moveTo>
                  <a:pt x="0" y="0"/>
                </a:moveTo>
                <a:lnTo>
                  <a:pt x="4335537" y="0"/>
                </a:lnTo>
                <a:lnTo>
                  <a:pt x="4335537" y="2088284"/>
                </a:lnTo>
                <a:lnTo>
                  <a:pt x="0" y="20882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4366702">
            <a:off x="-140187" y="1365701"/>
            <a:ext cx="2337775" cy="3535387"/>
          </a:xfrm>
          <a:custGeom>
            <a:avLst/>
            <a:gdLst/>
            <a:ahLst/>
            <a:cxnLst/>
            <a:rect r="r" b="b" t="t" l="l"/>
            <a:pathLst>
              <a:path h="3535387" w="2337775">
                <a:moveTo>
                  <a:pt x="0" y="0"/>
                </a:moveTo>
                <a:lnTo>
                  <a:pt x="2337774" y="0"/>
                </a:lnTo>
                <a:lnTo>
                  <a:pt x="2337774" y="3535387"/>
                </a:lnTo>
                <a:lnTo>
                  <a:pt x="0" y="353538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17345547" y="6582560"/>
            <a:ext cx="1437953" cy="2442384"/>
          </a:xfrm>
          <a:custGeom>
            <a:avLst/>
            <a:gdLst/>
            <a:ahLst/>
            <a:cxnLst/>
            <a:rect r="r" b="b" t="t" l="l"/>
            <a:pathLst>
              <a:path h="2442384" w="1437953">
                <a:moveTo>
                  <a:pt x="0" y="0"/>
                </a:moveTo>
                <a:lnTo>
                  <a:pt x="1437954" y="0"/>
                </a:lnTo>
                <a:lnTo>
                  <a:pt x="1437954" y="2442383"/>
                </a:lnTo>
                <a:lnTo>
                  <a:pt x="0" y="24423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1411591">
            <a:off x="17430871" y="1059203"/>
            <a:ext cx="1311208" cy="2887064"/>
          </a:xfrm>
          <a:custGeom>
            <a:avLst/>
            <a:gdLst/>
            <a:ahLst/>
            <a:cxnLst/>
            <a:rect r="r" b="b" t="t" l="l"/>
            <a:pathLst>
              <a:path h="2887064" w="1311208">
                <a:moveTo>
                  <a:pt x="0" y="0"/>
                </a:moveTo>
                <a:lnTo>
                  <a:pt x="1311208" y="0"/>
                </a:lnTo>
                <a:lnTo>
                  <a:pt x="1311208" y="2887064"/>
                </a:lnTo>
                <a:lnTo>
                  <a:pt x="0" y="288706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899873" y="1357894"/>
            <a:ext cx="11732204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IMPORTANT DATES TO SAVE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-8722855">
            <a:off x="11100498" y="9242858"/>
            <a:ext cx="4335536" cy="2088283"/>
          </a:xfrm>
          <a:custGeom>
            <a:avLst/>
            <a:gdLst/>
            <a:ahLst/>
            <a:cxnLst/>
            <a:rect r="r" b="b" t="t" l="l"/>
            <a:pathLst>
              <a:path h="2088283" w="4335536">
                <a:moveTo>
                  <a:pt x="0" y="0"/>
                </a:moveTo>
                <a:lnTo>
                  <a:pt x="4335536" y="0"/>
                </a:lnTo>
                <a:lnTo>
                  <a:pt x="4335536" y="2088284"/>
                </a:lnTo>
                <a:lnTo>
                  <a:pt x="0" y="20882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5948982" y="3626885"/>
            <a:ext cx="7368704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March 1st - 31st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920386" y="6313658"/>
            <a:ext cx="7368704" cy="1060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38"/>
              </a:lnSpc>
              <a:spcBef>
                <a:spcPct val="0"/>
              </a:spcBef>
            </a:pPr>
            <a:r>
              <a:rPr lang="en-US" sz="8428">
                <a:solidFill>
                  <a:srgbClr val="034093"/>
                </a:solidFill>
                <a:latin typeface="Children One"/>
                <a:ea typeface="Children One"/>
                <a:cs typeface="Children One"/>
                <a:sym typeface="Children One"/>
              </a:rPr>
              <a:t>May 1st - 31st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3216775" y="2418440"/>
            <a:ext cx="9405507" cy="846496"/>
          </a:xfrm>
          <a:custGeom>
            <a:avLst/>
            <a:gdLst/>
            <a:ahLst/>
            <a:cxnLst/>
            <a:rect r="r" b="b" t="t" l="l"/>
            <a:pathLst>
              <a:path h="846496" w="9405507">
                <a:moveTo>
                  <a:pt x="0" y="0"/>
                </a:moveTo>
                <a:lnTo>
                  <a:pt x="9405507" y="0"/>
                </a:lnTo>
                <a:lnTo>
                  <a:pt x="9405507" y="846495"/>
                </a:lnTo>
                <a:lnTo>
                  <a:pt x="0" y="84649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5948982" y="4932247"/>
            <a:ext cx="11396565" cy="481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First application window for the 2026/27 academic year opens.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948982" y="7574229"/>
            <a:ext cx="11396565" cy="481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1"/>
              </a:lnSpc>
              <a:spcBef>
                <a:spcPct val="0"/>
              </a:spcBef>
            </a:pPr>
            <a:r>
              <a:rPr lang="en-US" sz="2801">
                <a:solidFill>
                  <a:srgbClr val="034093"/>
                </a:solidFill>
                <a:latin typeface="Comic Relief"/>
                <a:ea typeface="Comic Relief"/>
                <a:cs typeface="Comic Relief"/>
                <a:sym typeface="Comic Relief"/>
              </a:rPr>
              <a:t>Second application window for the 2026/27 academic year opens.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DAHEcvQY4oo</dc:identifier>
  <dcterms:modified xsi:type="dcterms:W3CDTF">2011-08-01T06:04:30Z</dcterms:modified>
  <cp:revision>1</cp:revision>
  <dc:title>GA Presentation: The Georgia Promise Scholarship </dc:title>
</cp:coreProperties>
</file>