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Children One" charset="1" panose="00000000000000000000"/>
      <p:regular r:id="rId16"/>
    </p:embeddedFont>
    <p:embeddedFont>
      <p:font typeface="Comic Relief" charset="1" panose="030F070203030202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0.png" Type="http://schemas.openxmlformats.org/officeDocument/2006/relationships/image"/><Relationship Id="rId11" Target="../media/image81.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40.png" Type="http://schemas.openxmlformats.org/officeDocument/2006/relationships/image"/><Relationship Id="rId15" Target="../media/image41.svg" Type="http://schemas.openxmlformats.org/officeDocument/2006/relationships/image"/><Relationship Id="rId16" Target="../media/image58.png" Type="http://schemas.openxmlformats.org/officeDocument/2006/relationships/image"/><Relationship Id="rId17" Target="../media/image59.svg" Type="http://schemas.openxmlformats.org/officeDocument/2006/relationships/image"/><Relationship Id="rId18" Target="../media/image82.png" Type="http://schemas.openxmlformats.org/officeDocument/2006/relationships/image"/><Relationship Id="rId19" Target="../media/image83.svg" Type="http://schemas.openxmlformats.org/officeDocument/2006/relationships/image"/><Relationship Id="rId2" Target="../media/image1.jpeg" Type="http://schemas.openxmlformats.org/officeDocument/2006/relationships/image"/><Relationship Id="rId20" Target="../media/image34.png" Type="http://schemas.openxmlformats.org/officeDocument/2006/relationships/image"/><Relationship Id="rId21" Target="../media/image35.svg" Type="http://schemas.openxmlformats.org/officeDocument/2006/relationships/image"/><Relationship Id="rId22" Target="https://support.withodyssey.com/hc/en-us/requests/new?ticket_form_id=31059076683163" TargetMode="External" Type="http://schemas.openxmlformats.org/officeDocument/2006/relationships/hyperlink"/><Relationship Id="rId23" Target="mailto:help.la@withodyssey.com" TargetMode="External" Type="http://schemas.openxmlformats.org/officeDocument/2006/relationships/hyperlink"/><Relationship Id="rId3" Target="../media/image73.png" Type="http://schemas.openxmlformats.org/officeDocument/2006/relationships/image"/><Relationship Id="rId4" Target="../media/image74.sv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 Id="rId7" Target="../media/image77.png" Type="http://schemas.openxmlformats.org/officeDocument/2006/relationships/image"/><Relationship Id="rId8" Target="../media/image78.svg" Type="http://schemas.openxmlformats.org/officeDocument/2006/relationships/image"/><Relationship Id="rId9" Target="../media/image7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sv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13" Target="https://legis.la.gov/legis/ViewDocument.aspx?d=1382521" TargetMode="External" Type="http://schemas.openxmlformats.org/officeDocument/2006/relationships/hyperlink"/><Relationship Id="rId14" Target="https://gov.louisiana.gov/news/4552" TargetMode="External" Type="http://schemas.openxmlformats.org/officeDocument/2006/relationships/hyperlink"/><Relationship Id="rId2" Target="../media/image1.jpe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1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1.png" Type="http://schemas.openxmlformats.org/officeDocument/2006/relationships/image"/><Relationship Id="rId4" Target="../media/image22.sv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 Id="rId7" Target="../media/image2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 Id="rId7" Target="../media/image30.png" Type="http://schemas.openxmlformats.org/officeDocument/2006/relationships/image"/><Relationship Id="rId8" Target="../media/image31.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36.png" Type="http://schemas.openxmlformats.org/officeDocument/2006/relationships/image"/><Relationship Id="rId8" Target="../media/image37.png" Type="http://schemas.openxmlformats.org/officeDocument/2006/relationships/image"/><Relationship Id="rId9" Target="../media/image3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png" Type="http://schemas.openxmlformats.org/officeDocument/2006/relationships/image"/><Relationship Id="rId11" Target="../media/image47.svg" Type="http://schemas.openxmlformats.org/officeDocument/2006/relationships/image"/><Relationship Id="rId12" Target="https://support.withodyssey.com/hc/en-us/articles/47158311418523-Returning-Students-How-to-Complete-the-26-27-Program-Application" TargetMode="External" Type="http://schemas.openxmlformats.org/officeDocument/2006/relationships/hyperlink"/><Relationship Id="rId13" Target="https://doe.louisiana.gov/topic-pages/louisiana-school-choice/la-gator" TargetMode="External" Type="http://schemas.openxmlformats.org/officeDocument/2006/relationships/hyperlink"/><Relationship Id="rId14" Target="https://doe.louisiana.gov/topic-pages/louisiana-school-choice/la-gator" TargetMode="External" Type="http://schemas.openxmlformats.org/officeDocument/2006/relationships/hyperlink"/><Relationship Id="rId15" Target="https://doe.louisiana.gov/topic-pages/louisiana-school-choice/la-gator" TargetMode="External" Type="http://schemas.openxmlformats.org/officeDocument/2006/relationships/hyperlink"/><Relationship Id="rId16" Target="../media/image48.png" Type="http://schemas.openxmlformats.org/officeDocument/2006/relationships/image"/><Relationship Id="rId17" Target="../media/image49.png" Type="http://schemas.openxmlformats.org/officeDocument/2006/relationships/image"/><Relationship Id="rId2" Target="../media/image1.jpeg" Type="http://schemas.openxmlformats.org/officeDocument/2006/relationships/image"/><Relationship Id="rId3" Target="../media/image39.png" Type="http://schemas.openxmlformats.org/officeDocument/2006/relationships/image"/><Relationship Id="rId4" Target="../media/image40.png" Type="http://schemas.openxmlformats.org/officeDocument/2006/relationships/image"/><Relationship Id="rId5" Target="../media/image41.svg" Type="http://schemas.openxmlformats.org/officeDocument/2006/relationships/image"/><Relationship Id="rId6" Target="../media/image42.png" Type="http://schemas.openxmlformats.org/officeDocument/2006/relationships/image"/><Relationship Id="rId7" Target="../media/image43.svg" Type="http://schemas.openxmlformats.org/officeDocument/2006/relationships/image"/><Relationship Id="rId8" Target="../media/image44.png" Type="http://schemas.openxmlformats.org/officeDocument/2006/relationships/image"/><Relationship Id="rId9" Target="../media/image4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7.svg" Type="http://schemas.openxmlformats.org/officeDocument/2006/relationships/image"/><Relationship Id="rId11" Target="../media/image58.png" Type="http://schemas.openxmlformats.org/officeDocument/2006/relationships/image"/><Relationship Id="rId12" Target="../media/image59.svg" Type="http://schemas.openxmlformats.org/officeDocument/2006/relationships/image"/><Relationship Id="rId13" Target="../media/image60.png" Type="http://schemas.openxmlformats.org/officeDocument/2006/relationships/image"/><Relationship Id="rId2" Target="../media/image1.jpeg" Type="http://schemas.openxmlformats.org/officeDocument/2006/relationships/image"/><Relationship Id="rId3" Target="../media/image50.png" Type="http://schemas.openxmlformats.org/officeDocument/2006/relationships/image"/><Relationship Id="rId4" Target="../media/image51.png" Type="http://schemas.openxmlformats.org/officeDocument/2006/relationships/image"/><Relationship Id="rId5" Target="../media/image52.png" Type="http://schemas.openxmlformats.org/officeDocument/2006/relationships/image"/><Relationship Id="rId6" Target="../media/image53.svg" Type="http://schemas.openxmlformats.org/officeDocument/2006/relationships/image"/><Relationship Id="rId7" Target="../media/image54.png" Type="http://schemas.openxmlformats.org/officeDocument/2006/relationships/image"/><Relationship Id="rId8" Target="../media/image55.svg" Type="http://schemas.openxmlformats.org/officeDocument/2006/relationships/image"/><Relationship Id="rId9" Target="../media/image5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6.jpeg" Type="http://schemas.openxmlformats.org/officeDocument/2006/relationships/image"/><Relationship Id="rId2" Target="../media/image1.jpeg" Type="http://schemas.openxmlformats.org/officeDocument/2006/relationships/image"/><Relationship Id="rId3" Target="../media/image61.png" Type="http://schemas.openxmlformats.org/officeDocument/2006/relationships/image"/><Relationship Id="rId4" Target="../media/image62.pn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63.png" Type="http://schemas.openxmlformats.org/officeDocument/2006/relationships/image"/><Relationship Id="rId8" Target="../media/image64.svg" Type="http://schemas.openxmlformats.org/officeDocument/2006/relationships/image"/><Relationship Id="rId9" Target="../media/image6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71.png" Type="http://schemas.openxmlformats.org/officeDocument/2006/relationships/image"/><Relationship Id="rId12" Target="../media/image72.svg" Type="http://schemas.openxmlformats.org/officeDocument/2006/relationships/image"/><Relationship Id="rId13" Target="../media/image7.png" Type="http://schemas.openxmlformats.org/officeDocument/2006/relationships/image"/><Relationship Id="rId14" Target="../media/image8.svg" Type="http://schemas.openxmlformats.org/officeDocument/2006/relationships/image"/><Relationship Id="rId15" Target="https://legis.la.gov/legis/Home.aspx" TargetMode="External" Type="http://schemas.openxmlformats.org/officeDocument/2006/relationships/hyperlink"/><Relationship Id="rId2" Target="../media/image1.jpeg" Type="http://schemas.openxmlformats.org/officeDocument/2006/relationships/image"/><Relationship Id="rId3" Target="../media/image67.png" Type="http://schemas.openxmlformats.org/officeDocument/2006/relationships/image"/><Relationship Id="rId4" Target="../media/image68.png" Type="http://schemas.openxmlformats.org/officeDocument/2006/relationships/image"/><Relationship Id="rId5" Target="../media/image69.png" Type="http://schemas.openxmlformats.org/officeDocument/2006/relationships/image"/><Relationship Id="rId6" Target="../media/image70.svg" Type="http://schemas.openxmlformats.org/officeDocument/2006/relationships/image"/><Relationship Id="rId7" Target="../media/image40.png" Type="http://schemas.openxmlformats.org/officeDocument/2006/relationships/image"/><Relationship Id="rId8" Target="../media/image41.svg" Type="http://schemas.openxmlformats.org/officeDocument/2006/relationships/image"/><Relationship Id="rId9" Target="../media/image3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14299319" y="2081436"/>
            <a:ext cx="4436442" cy="4114800"/>
          </a:xfrm>
          <a:custGeom>
            <a:avLst/>
            <a:gdLst/>
            <a:ahLst/>
            <a:cxnLst/>
            <a:rect r="r" b="b" t="t" l="l"/>
            <a:pathLst>
              <a:path h="4114800" w="4436442">
                <a:moveTo>
                  <a:pt x="0" y="0"/>
                </a:moveTo>
                <a:lnTo>
                  <a:pt x="4436442" y="0"/>
                </a:lnTo>
                <a:lnTo>
                  <a:pt x="443644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true" flipV="false" rot="0">
            <a:off x="9666782" y="3627728"/>
            <a:ext cx="9265074" cy="6659272"/>
          </a:xfrm>
          <a:custGeom>
            <a:avLst/>
            <a:gdLst/>
            <a:ahLst/>
            <a:cxnLst/>
            <a:rect r="r" b="b" t="t" l="l"/>
            <a:pathLst>
              <a:path h="6659272" w="9265074">
                <a:moveTo>
                  <a:pt x="9265074" y="0"/>
                </a:moveTo>
                <a:lnTo>
                  <a:pt x="0" y="0"/>
                </a:lnTo>
                <a:lnTo>
                  <a:pt x="0" y="6659272"/>
                </a:lnTo>
                <a:lnTo>
                  <a:pt x="9265074" y="6659272"/>
                </a:lnTo>
                <a:lnTo>
                  <a:pt x="9265074" y="0"/>
                </a:lnTo>
                <a:close/>
              </a:path>
            </a:pathLst>
          </a:custGeom>
          <a:blipFill>
            <a:blip r:embed="rId5"/>
            <a:stretch>
              <a:fillRect l="0" t="0" r="0" b="0"/>
            </a:stretch>
          </a:blipFill>
        </p:spPr>
      </p:sp>
      <p:sp>
        <p:nvSpPr>
          <p:cNvPr name="Freeform 5" id="5"/>
          <p:cNvSpPr/>
          <p:nvPr/>
        </p:nvSpPr>
        <p:spPr>
          <a:xfrm flipH="false" flipV="false" rot="0">
            <a:off x="-407457" y="8008016"/>
            <a:ext cx="3356557" cy="1632126"/>
          </a:xfrm>
          <a:custGeom>
            <a:avLst/>
            <a:gdLst/>
            <a:ahLst/>
            <a:cxnLst/>
            <a:rect r="r" b="b" t="t" l="l"/>
            <a:pathLst>
              <a:path h="1632126" w="3356557">
                <a:moveTo>
                  <a:pt x="0" y="0"/>
                </a:moveTo>
                <a:lnTo>
                  <a:pt x="3356557" y="0"/>
                </a:lnTo>
                <a:lnTo>
                  <a:pt x="3356557" y="1632125"/>
                </a:lnTo>
                <a:lnTo>
                  <a:pt x="0" y="16321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660350" y="6568479"/>
            <a:ext cx="7315200" cy="658368"/>
          </a:xfrm>
          <a:custGeom>
            <a:avLst/>
            <a:gdLst/>
            <a:ahLst/>
            <a:cxnLst/>
            <a:rect r="r" b="b" t="t" l="l"/>
            <a:pathLst>
              <a:path h="658368" w="7315200">
                <a:moveTo>
                  <a:pt x="0" y="0"/>
                </a:moveTo>
                <a:lnTo>
                  <a:pt x="7315200" y="0"/>
                </a:lnTo>
                <a:lnTo>
                  <a:pt x="7315200" y="658368"/>
                </a:lnTo>
                <a:lnTo>
                  <a:pt x="0" y="6583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423878" y="2157636"/>
            <a:ext cx="13704396" cy="3651583"/>
          </a:xfrm>
          <a:prstGeom prst="rect">
            <a:avLst/>
          </a:prstGeom>
        </p:spPr>
        <p:txBody>
          <a:bodyPr anchor="t" rtlCol="false" tIns="0" lIns="0" bIns="0" rIns="0">
            <a:spAutoFit/>
          </a:bodyPr>
          <a:lstStyle/>
          <a:p>
            <a:pPr algn="ctr">
              <a:lnSpc>
                <a:spcPts val="9590"/>
              </a:lnSpc>
            </a:pPr>
            <a:r>
              <a:rPr lang="en-US" sz="8640">
                <a:solidFill>
                  <a:srgbClr val="034093"/>
                </a:solidFill>
                <a:latin typeface="Children One"/>
                <a:ea typeface="Children One"/>
                <a:cs typeface="Children One"/>
                <a:sym typeface="Children One"/>
              </a:rPr>
              <a:t>The Louisiana Giving </a:t>
            </a:r>
          </a:p>
          <a:p>
            <a:pPr algn="ctr">
              <a:lnSpc>
                <a:spcPts val="9590"/>
              </a:lnSpc>
            </a:pPr>
            <a:r>
              <a:rPr lang="en-US" sz="8640">
                <a:solidFill>
                  <a:srgbClr val="034093"/>
                </a:solidFill>
                <a:latin typeface="Children One"/>
                <a:ea typeface="Children One"/>
                <a:cs typeface="Children One"/>
                <a:sym typeface="Children One"/>
              </a:rPr>
              <a:t>All True Opportunity </a:t>
            </a:r>
          </a:p>
          <a:p>
            <a:pPr algn="ctr">
              <a:lnSpc>
                <a:spcPts val="9590"/>
              </a:lnSpc>
            </a:pPr>
            <a:r>
              <a:rPr lang="en-US" sz="8640">
                <a:solidFill>
                  <a:srgbClr val="034093"/>
                </a:solidFill>
                <a:latin typeface="Children One"/>
                <a:ea typeface="Children One"/>
                <a:cs typeface="Children One"/>
                <a:sym typeface="Children One"/>
              </a:rPr>
              <a:t>to Rise (LA GATOR)</a:t>
            </a:r>
          </a:p>
        </p:txBody>
      </p:sp>
      <p:sp>
        <p:nvSpPr>
          <p:cNvPr name="TextBox 8" id="8"/>
          <p:cNvSpPr txBox="true"/>
          <p:nvPr/>
        </p:nvSpPr>
        <p:spPr>
          <a:xfrm rot="0">
            <a:off x="3005133" y="5899178"/>
            <a:ext cx="8791979" cy="522192"/>
          </a:xfrm>
          <a:prstGeom prst="rect">
            <a:avLst/>
          </a:prstGeom>
        </p:spPr>
        <p:txBody>
          <a:bodyPr anchor="t" rtlCol="false" tIns="0" lIns="0" bIns="0" rIns="0">
            <a:spAutoFit/>
          </a:bodyPr>
          <a:lstStyle/>
          <a:p>
            <a:pPr algn="l">
              <a:lnSpc>
                <a:spcPts val="4292"/>
              </a:lnSpc>
              <a:spcBef>
                <a:spcPct val="0"/>
              </a:spcBef>
            </a:pPr>
            <a:r>
              <a:rPr lang="en-US" sz="3066">
                <a:solidFill>
                  <a:srgbClr val="034093"/>
                </a:solidFill>
                <a:latin typeface="Comic Relief"/>
                <a:ea typeface="Comic Relief"/>
                <a:cs typeface="Comic Relief"/>
                <a:sym typeface="Comic Relief"/>
              </a:rPr>
              <a:t>School cycle 2026-2027</a:t>
            </a:r>
          </a:p>
        </p:txBody>
      </p:sp>
      <p:sp>
        <p:nvSpPr>
          <p:cNvPr name="Freeform 9" id="9"/>
          <p:cNvSpPr/>
          <p:nvPr/>
        </p:nvSpPr>
        <p:spPr>
          <a:xfrm flipH="false" flipV="false" rot="-3811188">
            <a:off x="10994904" y="3919230"/>
            <a:ext cx="1604417" cy="1980762"/>
          </a:xfrm>
          <a:custGeom>
            <a:avLst/>
            <a:gdLst/>
            <a:ahLst/>
            <a:cxnLst/>
            <a:rect r="r" b="b" t="t" l="l"/>
            <a:pathLst>
              <a:path h="1980762" w="1604417">
                <a:moveTo>
                  <a:pt x="0" y="0"/>
                </a:moveTo>
                <a:lnTo>
                  <a:pt x="1604417" y="0"/>
                </a:lnTo>
                <a:lnTo>
                  <a:pt x="1604417" y="1980762"/>
                </a:lnTo>
                <a:lnTo>
                  <a:pt x="0" y="198076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1126720" y="843790"/>
            <a:ext cx="6382461" cy="837828"/>
          </a:xfrm>
          <a:prstGeom prst="rect">
            <a:avLst/>
          </a:prstGeom>
        </p:spPr>
        <p:txBody>
          <a:bodyPr anchor="t" rtlCol="false" tIns="0" lIns="0" bIns="0" rIns="0">
            <a:spAutoFit/>
          </a:bodyPr>
          <a:lstStyle/>
          <a:p>
            <a:pPr algn="l">
              <a:lnSpc>
                <a:spcPts val="6845"/>
              </a:lnSpc>
              <a:spcBef>
                <a:spcPct val="0"/>
              </a:spcBef>
            </a:pPr>
            <a:r>
              <a:rPr lang="en-US" sz="4889">
                <a:solidFill>
                  <a:srgbClr val="A21C3C"/>
                </a:solidFill>
                <a:latin typeface="Children One"/>
                <a:ea typeface="Children One"/>
                <a:cs typeface="Children One"/>
                <a:sym typeface="Children One"/>
              </a:rPr>
              <a:t>YOUR School NAME HERe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8929227" y="5185271"/>
            <a:ext cx="305832" cy="305832"/>
          </a:xfrm>
          <a:custGeom>
            <a:avLst/>
            <a:gdLst/>
            <a:ahLst/>
            <a:cxnLst/>
            <a:rect r="r" b="b" t="t" l="l"/>
            <a:pathLst>
              <a:path h="305832" w="305832">
                <a:moveTo>
                  <a:pt x="0" y="0"/>
                </a:moveTo>
                <a:lnTo>
                  <a:pt x="305831" y="0"/>
                </a:lnTo>
                <a:lnTo>
                  <a:pt x="305831" y="305832"/>
                </a:lnTo>
                <a:lnTo>
                  <a:pt x="0" y="3058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929227" y="5776853"/>
            <a:ext cx="305832" cy="305832"/>
          </a:xfrm>
          <a:custGeom>
            <a:avLst/>
            <a:gdLst/>
            <a:ahLst/>
            <a:cxnLst/>
            <a:rect r="r" b="b" t="t" l="l"/>
            <a:pathLst>
              <a:path h="305832" w="305832">
                <a:moveTo>
                  <a:pt x="0" y="0"/>
                </a:moveTo>
                <a:lnTo>
                  <a:pt x="305831" y="0"/>
                </a:lnTo>
                <a:lnTo>
                  <a:pt x="305831" y="305832"/>
                </a:lnTo>
                <a:lnTo>
                  <a:pt x="0" y="3058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929227" y="6314867"/>
            <a:ext cx="305832" cy="305832"/>
          </a:xfrm>
          <a:custGeom>
            <a:avLst/>
            <a:gdLst/>
            <a:ahLst/>
            <a:cxnLst/>
            <a:rect r="r" b="b" t="t" l="l"/>
            <a:pathLst>
              <a:path h="305832" w="305832">
                <a:moveTo>
                  <a:pt x="0" y="0"/>
                </a:moveTo>
                <a:lnTo>
                  <a:pt x="305831" y="0"/>
                </a:lnTo>
                <a:lnTo>
                  <a:pt x="305831" y="305831"/>
                </a:lnTo>
                <a:lnTo>
                  <a:pt x="0" y="3058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3974925" y="6722181"/>
            <a:ext cx="5347636" cy="3836929"/>
          </a:xfrm>
          <a:custGeom>
            <a:avLst/>
            <a:gdLst/>
            <a:ahLst/>
            <a:cxnLst/>
            <a:rect r="r" b="b" t="t" l="l"/>
            <a:pathLst>
              <a:path h="3836929" w="5347636">
                <a:moveTo>
                  <a:pt x="0" y="0"/>
                </a:moveTo>
                <a:lnTo>
                  <a:pt x="5347637" y="0"/>
                </a:lnTo>
                <a:lnTo>
                  <a:pt x="5347637" y="3836929"/>
                </a:lnTo>
                <a:lnTo>
                  <a:pt x="0" y="3836929"/>
                </a:lnTo>
                <a:lnTo>
                  <a:pt x="0" y="0"/>
                </a:lnTo>
                <a:close/>
              </a:path>
            </a:pathLst>
          </a:custGeom>
          <a:blipFill>
            <a:blip r:embed="rId9"/>
            <a:stretch>
              <a:fillRect l="0" t="0" r="0" b="0"/>
            </a:stretch>
          </a:blipFill>
        </p:spPr>
      </p:sp>
      <p:sp>
        <p:nvSpPr>
          <p:cNvPr name="TextBox 7" id="7"/>
          <p:cNvSpPr txBox="true"/>
          <p:nvPr/>
        </p:nvSpPr>
        <p:spPr>
          <a:xfrm rot="0">
            <a:off x="2950688" y="2388129"/>
            <a:ext cx="12386625" cy="1060546"/>
          </a:xfrm>
          <a:prstGeom prst="rect">
            <a:avLst/>
          </a:prstGeom>
        </p:spPr>
        <p:txBody>
          <a:bodyPr anchor="t" rtlCol="false" tIns="0" lIns="0" bIns="0" rIns="0">
            <a:spAutoFit/>
          </a:bodyPr>
          <a:lstStyle/>
          <a:p>
            <a:pPr algn="ctr" marL="0" indent="0" lvl="0">
              <a:lnSpc>
                <a:spcPts val="7838"/>
              </a:lnSpc>
              <a:spcBef>
                <a:spcPct val="0"/>
              </a:spcBef>
            </a:pPr>
            <a:r>
              <a:rPr lang="en-US" sz="8428">
                <a:solidFill>
                  <a:srgbClr val="034093"/>
                </a:solidFill>
                <a:latin typeface="Children One"/>
                <a:ea typeface="Children One"/>
                <a:cs typeface="Children One"/>
                <a:sym typeface="Children One"/>
              </a:rPr>
              <a:t>More Questions?</a:t>
            </a:r>
          </a:p>
        </p:txBody>
      </p:sp>
      <p:sp>
        <p:nvSpPr>
          <p:cNvPr name="Freeform 8" id="8"/>
          <p:cNvSpPr/>
          <p:nvPr/>
        </p:nvSpPr>
        <p:spPr>
          <a:xfrm flipH="false" flipV="false" rot="0">
            <a:off x="2520005" y="3769064"/>
            <a:ext cx="4666538" cy="3138247"/>
          </a:xfrm>
          <a:custGeom>
            <a:avLst/>
            <a:gdLst/>
            <a:ahLst/>
            <a:cxnLst/>
            <a:rect r="r" b="b" t="t" l="l"/>
            <a:pathLst>
              <a:path h="3138247" w="4666538">
                <a:moveTo>
                  <a:pt x="0" y="0"/>
                </a:moveTo>
                <a:lnTo>
                  <a:pt x="4666538" y="0"/>
                </a:lnTo>
                <a:lnTo>
                  <a:pt x="4666538" y="3138246"/>
                </a:lnTo>
                <a:lnTo>
                  <a:pt x="0" y="313824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true" flipV="false" rot="-2700000">
            <a:off x="-625541" y="8244824"/>
            <a:ext cx="2488436" cy="2889331"/>
          </a:xfrm>
          <a:custGeom>
            <a:avLst/>
            <a:gdLst/>
            <a:ahLst/>
            <a:cxnLst/>
            <a:rect r="r" b="b" t="t" l="l"/>
            <a:pathLst>
              <a:path h="2889331" w="2488436">
                <a:moveTo>
                  <a:pt x="2488436" y="0"/>
                </a:moveTo>
                <a:lnTo>
                  <a:pt x="0" y="0"/>
                </a:lnTo>
                <a:lnTo>
                  <a:pt x="0" y="2889331"/>
                </a:lnTo>
                <a:lnTo>
                  <a:pt x="2488436" y="2889331"/>
                </a:lnTo>
                <a:lnTo>
                  <a:pt x="2488436"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1541413">
            <a:off x="15932853" y="1380285"/>
            <a:ext cx="2337775" cy="3535387"/>
          </a:xfrm>
          <a:custGeom>
            <a:avLst/>
            <a:gdLst/>
            <a:ahLst/>
            <a:cxnLst/>
            <a:rect r="r" b="b" t="t" l="l"/>
            <a:pathLst>
              <a:path h="3535387" w="2337775">
                <a:moveTo>
                  <a:pt x="0" y="0"/>
                </a:moveTo>
                <a:lnTo>
                  <a:pt x="2337775" y="0"/>
                </a:lnTo>
                <a:lnTo>
                  <a:pt x="2337775" y="3535387"/>
                </a:lnTo>
                <a:lnTo>
                  <a:pt x="0" y="353538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Freeform 11" id="11"/>
          <p:cNvSpPr/>
          <p:nvPr/>
        </p:nvSpPr>
        <p:spPr>
          <a:xfrm flipH="false" flipV="false" rot="-292743">
            <a:off x="1028700" y="7142601"/>
            <a:ext cx="6762253" cy="741030"/>
          </a:xfrm>
          <a:custGeom>
            <a:avLst/>
            <a:gdLst/>
            <a:ahLst/>
            <a:cxnLst/>
            <a:rect r="r" b="b" t="t" l="l"/>
            <a:pathLst>
              <a:path h="741030" w="6762253">
                <a:moveTo>
                  <a:pt x="0" y="0"/>
                </a:moveTo>
                <a:lnTo>
                  <a:pt x="6762253" y="0"/>
                </a:lnTo>
                <a:lnTo>
                  <a:pt x="6762253" y="741030"/>
                </a:lnTo>
                <a:lnTo>
                  <a:pt x="0" y="74103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429760" y="2115999"/>
            <a:ext cx="1520927" cy="2105090"/>
          </a:xfrm>
          <a:custGeom>
            <a:avLst/>
            <a:gdLst/>
            <a:ahLst/>
            <a:cxnLst/>
            <a:rect r="r" b="b" t="t" l="l"/>
            <a:pathLst>
              <a:path h="2105090" w="1520927">
                <a:moveTo>
                  <a:pt x="0" y="0"/>
                </a:moveTo>
                <a:lnTo>
                  <a:pt x="1520928" y="0"/>
                </a:lnTo>
                <a:lnTo>
                  <a:pt x="1520928" y="2105090"/>
                </a:lnTo>
                <a:lnTo>
                  <a:pt x="0" y="210509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13788617" y="8620125"/>
            <a:ext cx="2010611" cy="2467007"/>
          </a:xfrm>
          <a:custGeom>
            <a:avLst/>
            <a:gdLst/>
            <a:ahLst/>
            <a:cxnLst/>
            <a:rect r="r" b="b" t="t" l="l"/>
            <a:pathLst>
              <a:path h="2467007" w="2010611">
                <a:moveTo>
                  <a:pt x="0" y="0"/>
                </a:moveTo>
                <a:lnTo>
                  <a:pt x="2010611" y="0"/>
                </a:lnTo>
                <a:lnTo>
                  <a:pt x="2010611" y="2467007"/>
                </a:lnTo>
                <a:lnTo>
                  <a:pt x="0" y="246700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14" id="14"/>
          <p:cNvSpPr txBox="true"/>
          <p:nvPr/>
        </p:nvSpPr>
        <p:spPr>
          <a:xfrm rot="0">
            <a:off x="8192013" y="4379900"/>
            <a:ext cx="3211539" cy="580316"/>
          </a:xfrm>
          <a:prstGeom prst="rect">
            <a:avLst/>
          </a:prstGeom>
        </p:spPr>
        <p:txBody>
          <a:bodyPr anchor="t" rtlCol="false" tIns="0" lIns="0" bIns="0" rIns="0">
            <a:spAutoFit/>
          </a:bodyPr>
          <a:lstStyle/>
          <a:p>
            <a:pPr algn="l" marL="0" indent="0" lvl="0">
              <a:lnSpc>
                <a:spcPts val="4346"/>
              </a:lnSpc>
            </a:pPr>
            <a:r>
              <a:rPr lang="en-US" sz="4673">
                <a:solidFill>
                  <a:srgbClr val="A21C3C"/>
                </a:solidFill>
                <a:latin typeface="Comic Relief"/>
                <a:ea typeface="Comic Relief"/>
                <a:cs typeface="Comic Relief"/>
                <a:sym typeface="Comic Relief"/>
              </a:rPr>
              <a:t>Contact Us  </a:t>
            </a:r>
          </a:p>
        </p:txBody>
      </p:sp>
      <p:sp>
        <p:nvSpPr>
          <p:cNvPr name="TextBox 15" id="15"/>
          <p:cNvSpPr txBox="true"/>
          <p:nvPr/>
        </p:nvSpPr>
        <p:spPr>
          <a:xfrm rot="0">
            <a:off x="9333720" y="5020349"/>
            <a:ext cx="6837081" cy="1561451"/>
          </a:xfrm>
          <a:prstGeom prst="rect">
            <a:avLst/>
          </a:prstGeom>
        </p:spPr>
        <p:txBody>
          <a:bodyPr anchor="t" rtlCol="false" tIns="0" lIns="0" bIns="0" rIns="0">
            <a:spAutoFit/>
          </a:bodyPr>
          <a:lstStyle/>
          <a:p>
            <a:pPr algn="l">
              <a:lnSpc>
                <a:spcPts val="4174"/>
              </a:lnSpc>
            </a:pPr>
            <a:r>
              <a:rPr lang="en-US" sz="3287">
                <a:solidFill>
                  <a:srgbClr val="A21C3C"/>
                </a:solidFill>
                <a:latin typeface="Comic Relief"/>
                <a:ea typeface="Comic Relief"/>
                <a:cs typeface="Comic Relief"/>
                <a:sym typeface="Comic Relief"/>
              </a:rPr>
              <a:t>+123-456-2890</a:t>
            </a:r>
          </a:p>
          <a:p>
            <a:pPr algn="l">
              <a:lnSpc>
                <a:spcPts val="4174"/>
              </a:lnSpc>
            </a:pPr>
            <a:r>
              <a:rPr lang="en-US" sz="3287">
                <a:solidFill>
                  <a:srgbClr val="A21C3C"/>
                </a:solidFill>
                <a:latin typeface="Comic Relief"/>
                <a:ea typeface="Comic Relief"/>
                <a:cs typeface="Comic Relief"/>
                <a:sym typeface="Comic Relief"/>
              </a:rPr>
              <a:t>hello@reallygreatsite.com</a:t>
            </a:r>
          </a:p>
          <a:p>
            <a:pPr algn="l" marL="0" indent="0" lvl="0">
              <a:lnSpc>
                <a:spcPts val="4174"/>
              </a:lnSpc>
            </a:pPr>
            <a:r>
              <a:rPr lang="en-US" sz="3287">
                <a:solidFill>
                  <a:srgbClr val="A21C3C"/>
                </a:solidFill>
                <a:latin typeface="Comic Relief"/>
                <a:ea typeface="Comic Relief"/>
                <a:cs typeface="Comic Relief"/>
                <a:sym typeface="Comic Relief"/>
              </a:rPr>
              <a:t>www.reallygreatsite.com</a:t>
            </a:r>
          </a:p>
        </p:txBody>
      </p:sp>
      <p:sp>
        <p:nvSpPr>
          <p:cNvPr name="TextBox 16" id="16"/>
          <p:cNvSpPr txBox="true"/>
          <p:nvPr/>
        </p:nvSpPr>
        <p:spPr>
          <a:xfrm rot="0">
            <a:off x="8192013" y="7030273"/>
            <a:ext cx="7978788" cy="554104"/>
          </a:xfrm>
          <a:prstGeom prst="rect">
            <a:avLst/>
          </a:prstGeom>
        </p:spPr>
        <p:txBody>
          <a:bodyPr anchor="t" rtlCol="false" tIns="0" lIns="0" bIns="0" rIns="0">
            <a:spAutoFit/>
          </a:bodyPr>
          <a:lstStyle/>
          <a:p>
            <a:pPr algn="l" marL="0" indent="0" lvl="0">
              <a:lnSpc>
                <a:spcPts val="4178"/>
              </a:lnSpc>
            </a:pPr>
            <a:r>
              <a:rPr lang="en-US" sz="4492" u="sng">
                <a:solidFill>
                  <a:srgbClr val="034093"/>
                </a:solidFill>
                <a:latin typeface="Comic Relief"/>
                <a:ea typeface="Comic Relief"/>
                <a:cs typeface="Comic Relief"/>
                <a:sym typeface="Comic Relief"/>
                <a:hlinkClick r:id="rId22" tooltip="https://support.withodyssey.com/hc/en-us/requests/new?ticket_form_id=31059076683163"/>
              </a:rPr>
              <a:t>Submit a Help Desk Ticket</a:t>
            </a:r>
          </a:p>
        </p:txBody>
      </p:sp>
      <p:sp>
        <p:nvSpPr>
          <p:cNvPr name="Freeform 17" id="17"/>
          <p:cNvSpPr/>
          <p:nvPr/>
        </p:nvSpPr>
        <p:spPr>
          <a:xfrm flipH="false" flipV="false" rot="0">
            <a:off x="8776311" y="7883631"/>
            <a:ext cx="305832" cy="305832"/>
          </a:xfrm>
          <a:custGeom>
            <a:avLst/>
            <a:gdLst/>
            <a:ahLst/>
            <a:cxnLst/>
            <a:rect r="r" b="b" t="t" l="l"/>
            <a:pathLst>
              <a:path h="305832" w="305832">
                <a:moveTo>
                  <a:pt x="0" y="0"/>
                </a:moveTo>
                <a:lnTo>
                  <a:pt x="305831" y="0"/>
                </a:lnTo>
                <a:lnTo>
                  <a:pt x="305831" y="305832"/>
                </a:lnTo>
                <a:lnTo>
                  <a:pt x="0" y="3058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8" id="18"/>
          <p:cNvSpPr txBox="true"/>
          <p:nvPr/>
        </p:nvSpPr>
        <p:spPr>
          <a:xfrm rot="0">
            <a:off x="9235058" y="7826483"/>
            <a:ext cx="4739867" cy="1518690"/>
          </a:xfrm>
          <a:prstGeom prst="rect">
            <a:avLst/>
          </a:prstGeom>
        </p:spPr>
        <p:txBody>
          <a:bodyPr anchor="t" rtlCol="false" tIns="0" lIns="0" bIns="0" rIns="0">
            <a:spAutoFit/>
          </a:bodyPr>
          <a:lstStyle/>
          <a:p>
            <a:pPr algn="ctr">
              <a:lnSpc>
                <a:spcPts val="3550"/>
              </a:lnSpc>
              <a:spcBef>
                <a:spcPct val="0"/>
              </a:spcBef>
            </a:pPr>
            <a:r>
              <a:rPr lang="en-US" sz="2535">
                <a:solidFill>
                  <a:srgbClr val="034093"/>
                </a:solidFill>
                <a:latin typeface="Comic Relief"/>
                <a:ea typeface="Comic Relief"/>
                <a:cs typeface="Comic Relief"/>
                <a:sym typeface="Comic Relief"/>
              </a:rPr>
              <a:t>Email: </a:t>
            </a:r>
            <a:r>
              <a:rPr lang="en-US" sz="2535" u="sng">
                <a:solidFill>
                  <a:srgbClr val="034093"/>
                </a:solidFill>
                <a:latin typeface="Comic Relief"/>
                <a:ea typeface="Comic Relief"/>
                <a:cs typeface="Comic Relief"/>
                <a:sym typeface="Comic Relief"/>
                <a:hlinkClick r:id="rId23" tooltip="mailto:help.la@withodyssey.com"/>
              </a:rPr>
              <a:t>help.la@withodyssey.com</a:t>
            </a:r>
          </a:p>
          <a:p>
            <a:pPr algn="l">
              <a:lnSpc>
                <a:spcPts val="5097"/>
              </a:lnSpc>
            </a:pPr>
            <a:r>
              <a:rPr lang="en-US" sz="2535">
                <a:solidFill>
                  <a:srgbClr val="034093"/>
                </a:solidFill>
                <a:latin typeface="Comic Relief"/>
                <a:ea typeface="Comic Relief"/>
                <a:cs typeface="Comic Relief"/>
                <a:sym typeface="Comic Relief"/>
              </a:rPr>
              <a:t>Call: 225-422-1538</a:t>
            </a:r>
          </a:p>
          <a:p>
            <a:pPr algn="ctr">
              <a:lnSpc>
                <a:spcPts val="3550"/>
              </a:lnSpc>
              <a:spcBef>
                <a:spcPct val="0"/>
              </a:spcBef>
            </a:pPr>
          </a:p>
        </p:txBody>
      </p:sp>
      <p:sp>
        <p:nvSpPr>
          <p:cNvPr name="TextBox 19" id="19"/>
          <p:cNvSpPr txBox="true"/>
          <p:nvPr/>
        </p:nvSpPr>
        <p:spPr>
          <a:xfrm rot="0">
            <a:off x="7320790" y="3826214"/>
            <a:ext cx="9476846" cy="350679"/>
          </a:xfrm>
          <a:prstGeom prst="rect">
            <a:avLst/>
          </a:prstGeom>
        </p:spPr>
        <p:txBody>
          <a:bodyPr anchor="t" rtlCol="false" tIns="0" lIns="0" bIns="0" rIns="0">
            <a:spAutoFit/>
          </a:bodyPr>
          <a:lstStyle/>
          <a:p>
            <a:pPr algn="l" marL="0" indent="0" lvl="0">
              <a:lnSpc>
                <a:spcPts val="2517"/>
              </a:lnSpc>
            </a:pPr>
            <a:r>
              <a:rPr lang="en-US" sz="2707">
                <a:solidFill>
                  <a:srgbClr val="A21C3C"/>
                </a:solidFill>
                <a:latin typeface="Comic Relief"/>
                <a:ea typeface="Comic Relief"/>
                <a:cs typeface="Comic Relief"/>
                <a:sym typeface="Comic Relief"/>
              </a:rPr>
              <a:t>(Include your school information here)  </a:t>
            </a:r>
          </a:p>
        </p:txBody>
      </p:sp>
      <p:sp>
        <p:nvSpPr>
          <p:cNvPr name="Freeform 20" id="20"/>
          <p:cNvSpPr/>
          <p:nvPr/>
        </p:nvSpPr>
        <p:spPr>
          <a:xfrm flipH="false" flipV="false" rot="0">
            <a:off x="8776311" y="8418063"/>
            <a:ext cx="305832" cy="305832"/>
          </a:xfrm>
          <a:custGeom>
            <a:avLst/>
            <a:gdLst/>
            <a:ahLst/>
            <a:cxnLst/>
            <a:rect r="r" b="b" t="t" l="l"/>
            <a:pathLst>
              <a:path h="305832" w="305832">
                <a:moveTo>
                  <a:pt x="0" y="0"/>
                </a:moveTo>
                <a:lnTo>
                  <a:pt x="305831" y="0"/>
                </a:lnTo>
                <a:lnTo>
                  <a:pt x="305831" y="305832"/>
                </a:lnTo>
                <a:lnTo>
                  <a:pt x="0" y="3058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0" y="5416259"/>
            <a:ext cx="4833500" cy="3196152"/>
          </a:xfrm>
          <a:custGeom>
            <a:avLst/>
            <a:gdLst/>
            <a:ahLst/>
            <a:cxnLst/>
            <a:rect r="r" b="b" t="t" l="l"/>
            <a:pathLst>
              <a:path h="3196152" w="4833500">
                <a:moveTo>
                  <a:pt x="0" y="0"/>
                </a:moveTo>
                <a:lnTo>
                  <a:pt x="4833500" y="0"/>
                </a:lnTo>
                <a:lnTo>
                  <a:pt x="4833500" y="3196152"/>
                </a:lnTo>
                <a:lnTo>
                  <a:pt x="0" y="31961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174630" y="954416"/>
            <a:ext cx="15938740" cy="2338254"/>
          </a:xfrm>
          <a:prstGeom prst="rect">
            <a:avLst/>
          </a:prstGeom>
        </p:spPr>
        <p:txBody>
          <a:bodyPr anchor="t" rtlCol="false" tIns="0" lIns="0" bIns="0" rIns="0">
            <a:spAutoFit/>
          </a:bodyPr>
          <a:lstStyle/>
          <a:p>
            <a:pPr algn="ctr">
              <a:lnSpc>
                <a:spcPts val="9103"/>
              </a:lnSpc>
            </a:pPr>
            <a:r>
              <a:rPr lang="en-US" sz="8428">
                <a:solidFill>
                  <a:srgbClr val="034093"/>
                </a:solidFill>
                <a:latin typeface="Children One"/>
                <a:ea typeface="Children One"/>
                <a:cs typeface="Children One"/>
                <a:sym typeface="Children One"/>
              </a:rPr>
              <a:t>What is The Louisiana Giving All True Opportunity to Rise (LA GATOR)?</a:t>
            </a:r>
          </a:p>
        </p:txBody>
      </p:sp>
      <p:sp>
        <p:nvSpPr>
          <p:cNvPr name="Freeform 5" id="5"/>
          <p:cNvSpPr/>
          <p:nvPr/>
        </p:nvSpPr>
        <p:spPr>
          <a:xfrm flipH="false" flipV="false" rot="2031449">
            <a:off x="16853529" y="3186553"/>
            <a:ext cx="756148" cy="1543159"/>
          </a:xfrm>
          <a:custGeom>
            <a:avLst/>
            <a:gdLst/>
            <a:ahLst/>
            <a:cxnLst/>
            <a:rect r="r" b="b" t="t" l="l"/>
            <a:pathLst>
              <a:path h="1543159" w="756148">
                <a:moveTo>
                  <a:pt x="0" y="0"/>
                </a:moveTo>
                <a:lnTo>
                  <a:pt x="756148" y="0"/>
                </a:lnTo>
                <a:lnTo>
                  <a:pt x="756148" y="1543159"/>
                </a:lnTo>
                <a:lnTo>
                  <a:pt x="0" y="15431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7829" y="9258300"/>
            <a:ext cx="7315200" cy="2953512"/>
          </a:xfrm>
          <a:custGeom>
            <a:avLst/>
            <a:gdLst/>
            <a:ahLst/>
            <a:cxnLst/>
            <a:rect r="r" b="b" t="t" l="l"/>
            <a:pathLst>
              <a:path h="2953512" w="7315200">
                <a:moveTo>
                  <a:pt x="0" y="0"/>
                </a:moveTo>
                <a:lnTo>
                  <a:pt x="7315200" y="0"/>
                </a:lnTo>
                <a:lnTo>
                  <a:pt x="7315200" y="2953512"/>
                </a:lnTo>
                <a:lnTo>
                  <a:pt x="0" y="29535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6612715" y="8288883"/>
            <a:ext cx="2147651" cy="3201105"/>
          </a:xfrm>
          <a:custGeom>
            <a:avLst/>
            <a:gdLst/>
            <a:ahLst/>
            <a:cxnLst/>
            <a:rect r="r" b="b" t="t" l="l"/>
            <a:pathLst>
              <a:path h="3201105" w="2147651">
                <a:moveTo>
                  <a:pt x="0" y="0"/>
                </a:moveTo>
                <a:lnTo>
                  <a:pt x="2147651" y="0"/>
                </a:lnTo>
                <a:lnTo>
                  <a:pt x="2147651" y="3201105"/>
                </a:lnTo>
                <a:lnTo>
                  <a:pt x="0" y="32011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2074589">
            <a:off x="287661" y="3756354"/>
            <a:ext cx="4258179" cy="1240195"/>
          </a:xfrm>
          <a:custGeom>
            <a:avLst/>
            <a:gdLst/>
            <a:ahLst/>
            <a:cxnLst/>
            <a:rect r="r" b="b" t="t" l="l"/>
            <a:pathLst>
              <a:path h="1240195" w="4258179">
                <a:moveTo>
                  <a:pt x="0" y="0"/>
                </a:moveTo>
                <a:lnTo>
                  <a:pt x="4258178" y="0"/>
                </a:lnTo>
                <a:lnTo>
                  <a:pt x="4258178" y="1240195"/>
                </a:lnTo>
                <a:lnTo>
                  <a:pt x="0" y="124019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5107702" y="4127914"/>
            <a:ext cx="11380069" cy="4938998"/>
          </a:xfrm>
          <a:prstGeom prst="rect">
            <a:avLst/>
          </a:prstGeom>
        </p:spPr>
        <p:txBody>
          <a:bodyPr anchor="t" rtlCol="false" tIns="0" lIns="0" bIns="0" rIns="0">
            <a:spAutoFit/>
          </a:bodyPr>
          <a:lstStyle/>
          <a:p>
            <a:pPr algn="ctr">
              <a:lnSpc>
                <a:spcPts val="3921"/>
              </a:lnSpc>
              <a:spcBef>
                <a:spcPct val="0"/>
              </a:spcBef>
            </a:pPr>
            <a:r>
              <a:rPr lang="en-US" sz="2801">
                <a:solidFill>
                  <a:srgbClr val="034093"/>
                </a:solidFill>
                <a:latin typeface="Comic Relief"/>
                <a:ea typeface="Comic Relief"/>
                <a:cs typeface="Comic Relief"/>
                <a:sym typeface="Comic Relief"/>
              </a:rPr>
              <a:t>The Loui</a:t>
            </a:r>
            <a:r>
              <a:rPr lang="en-US" sz="2801">
                <a:solidFill>
                  <a:srgbClr val="034093"/>
                </a:solidFill>
                <a:latin typeface="Comic Relief"/>
                <a:ea typeface="Comic Relief"/>
                <a:cs typeface="Comic Relief"/>
                <a:sym typeface="Comic Relief"/>
              </a:rPr>
              <a:t>siana Giving All True Opportunity to Rise (LA GATOR) Scholarship Program, created by </a:t>
            </a:r>
            <a:r>
              <a:rPr lang="en-US" sz="2801" u="sng">
                <a:solidFill>
                  <a:srgbClr val="034093"/>
                </a:solidFill>
                <a:latin typeface="Comic Relief"/>
                <a:ea typeface="Comic Relief"/>
                <a:cs typeface="Comic Relief"/>
                <a:sym typeface="Comic Relief"/>
                <a:hlinkClick r:id="rId13" tooltip="https://legis.la.gov/legis/ViewDocument.aspx?d=1382521"/>
              </a:rPr>
              <a:t>Act 1 of the 2024 Louisiana Legislature</a:t>
            </a:r>
            <a:r>
              <a:rPr lang="en-US" sz="2801">
                <a:solidFill>
                  <a:srgbClr val="034093"/>
                </a:solidFill>
                <a:latin typeface="Comic Relief"/>
                <a:ea typeface="Comic Relief"/>
                <a:cs typeface="Comic Relief"/>
                <a:sym typeface="Comic Relief"/>
              </a:rPr>
              <a:t> and </a:t>
            </a:r>
            <a:r>
              <a:rPr lang="en-US" sz="2801" u="sng">
                <a:solidFill>
                  <a:srgbClr val="034093"/>
                </a:solidFill>
                <a:latin typeface="Comic Relief"/>
                <a:ea typeface="Comic Relief"/>
                <a:cs typeface="Comic Relief"/>
                <a:sym typeface="Comic Relief"/>
                <a:hlinkClick r:id="rId14" tooltip="https://gov.louisiana.gov/news/4552"/>
              </a:rPr>
              <a:t>signed into law by Governor Jeff Landry</a:t>
            </a:r>
            <a:r>
              <a:rPr lang="en-US" sz="2801">
                <a:solidFill>
                  <a:srgbClr val="034093"/>
                </a:solidFill>
                <a:latin typeface="Comic Relief"/>
                <a:ea typeface="Comic Relief"/>
                <a:cs typeface="Comic Relief"/>
                <a:sym typeface="Comic Relief"/>
              </a:rPr>
              <a:t>, provides eligible families with education scholarship accounts (ESAs).</a:t>
            </a:r>
          </a:p>
          <a:p>
            <a:pPr algn="ctr">
              <a:lnSpc>
                <a:spcPts val="3921"/>
              </a:lnSpc>
              <a:spcBef>
                <a:spcPct val="0"/>
              </a:spcBef>
            </a:pPr>
          </a:p>
          <a:p>
            <a:pPr algn="ctr">
              <a:lnSpc>
                <a:spcPts val="3921"/>
              </a:lnSpc>
              <a:spcBef>
                <a:spcPct val="0"/>
              </a:spcBef>
            </a:pPr>
            <a:r>
              <a:rPr lang="en-US" sz="2801">
                <a:solidFill>
                  <a:srgbClr val="034093"/>
                </a:solidFill>
                <a:latin typeface="Comic Relief"/>
                <a:ea typeface="Comic Relief"/>
                <a:cs typeface="Comic Relief"/>
                <a:sym typeface="Comic Relief"/>
              </a:rPr>
              <a:t>These accounts allow families to personalize their child’s education by using state funds for approved education expenses, such as nonpublic school tuition and fees, tutoring, educational therapies, textbooks, curricula, dual enrollment courses, and uniforms.</a:t>
            </a:r>
          </a:p>
          <a:p>
            <a:pPr algn="ctr">
              <a:lnSpc>
                <a:spcPts val="3921"/>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3571512" y="2115333"/>
            <a:ext cx="3168439" cy="1211928"/>
          </a:xfrm>
          <a:custGeom>
            <a:avLst/>
            <a:gdLst/>
            <a:ahLst/>
            <a:cxnLst/>
            <a:rect r="r" b="b" t="t" l="l"/>
            <a:pathLst>
              <a:path h="1211928" w="3168439">
                <a:moveTo>
                  <a:pt x="0" y="0"/>
                </a:moveTo>
                <a:lnTo>
                  <a:pt x="3168439" y="0"/>
                </a:lnTo>
                <a:lnTo>
                  <a:pt x="3168439" y="1211927"/>
                </a:lnTo>
                <a:lnTo>
                  <a:pt x="0" y="121192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0800000">
            <a:off x="13454215" y="6409234"/>
            <a:ext cx="3168439" cy="1211928"/>
          </a:xfrm>
          <a:custGeom>
            <a:avLst/>
            <a:gdLst/>
            <a:ahLst/>
            <a:cxnLst/>
            <a:rect r="r" b="b" t="t" l="l"/>
            <a:pathLst>
              <a:path h="1211928" w="3168439">
                <a:moveTo>
                  <a:pt x="0" y="0"/>
                </a:moveTo>
                <a:lnTo>
                  <a:pt x="3168438" y="0"/>
                </a:lnTo>
                <a:lnTo>
                  <a:pt x="3168438" y="1211928"/>
                </a:lnTo>
                <a:lnTo>
                  <a:pt x="0" y="121192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13030" y="7420767"/>
            <a:ext cx="8969084" cy="4865728"/>
          </a:xfrm>
          <a:custGeom>
            <a:avLst/>
            <a:gdLst/>
            <a:ahLst/>
            <a:cxnLst/>
            <a:rect r="r" b="b" t="t" l="l"/>
            <a:pathLst>
              <a:path h="4865728" w="8969084">
                <a:moveTo>
                  <a:pt x="0" y="0"/>
                </a:moveTo>
                <a:lnTo>
                  <a:pt x="8969084" y="0"/>
                </a:lnTo>
                <a:lnTo>
                  <a:pt x="8969084" y="4865728"/>
                </a:lnTo>
                <a:lnTo>
                  <a:pt x="0" y="4865728"/>
                </a:lnTo>
                <a:lnTo>
                  <a:pt x="0" y="0"/>
                </a:lnTo>
                <a:close/>
              </a:path>
            </a:pathLst>
          </a:custGeom>
          <a:blipFill>
            <a:blip r:embed="rId5"/>
            <a:stretch>
              <a:fillRect l="0" t="0" r="0" b="0"/>
            </a:stretch>
          </a:blipFill>
        </p:spPr>
      </p:sp>
      <p:sp>
        <p:nvSpPr>
          <p:cNvPr name="Freeform 6" id="6"/>
          <p:cNvSpPr/>
          <p:nvPr/>
        </p:nvSpPr>
        <p:spPr>
          <a:xfrm flipH="false" flipV="false" rot="577739">
            <a:off x="13769713" y="1306058"/>
            <a:ext cx="3509985" cy="2299040"/>
          </a:xfrm>
          <a:custGeom>
            <a:avLst/>
            <a:gdLst/>
            <a:ahLst/>
            <a:cxnLst/>
            <a:rect r="r" b="b" t="t" l="l"/>
            <a:pathLst>
              <a:path h="2299040" w="3509985">
                <a:moveTo>
                  <a:pt x="0" y="0"/>
                </a:moveTo>
                <a:lnTo>
                  <a:pt x="3509986" y="0"/>
                </a:lnTo>
                <a:lnTo>
                  <a:pt x="3509986" y="2299041"/>
                </a:lnTo>
                <a:lnTo>
                  <a:pt x="0" y="22990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7" id="7"/>
          <p:cNvSpPr txBox="true"/>
          <p:nvPr/>
        </p:nvSpPr>
        <p:spPr>
          <a:xfrm rot="0">
            <a:off x="3033677" y="4597682"/>
            <a:ext cx="12220647" cy="1372553"/>
          </a:xfrm>
          <a:prstGeom prst="rect">
            <a:avLst/>
          </a:prstGeom>
        </p:spPr>
        <p:txBody>
          <a:bodyPr anchor="t" rtlCol="false" tIns="0" lIns="0" bIns="0" rIns="0">
            <a:spAutoFit/>
          </a:bodyPr>
          <a:lstStyle/>
          <a:p>
            <a:pPr algn="ctr" marL="0" indent="0" lvl="0">
              <a:lnSpc>
                <a:spcPts val="10100"/>
              </a:lnSpc>
              <a:spcBef>
                <a:spcPct val="0"/>
              </a:spcBef>
            </a:pPr>
            <a:r>
              <a:rPr lang="en-US" sz="10860">
                <a:solidFill>
                  <a:srgbClr val="034093"/>
                </a:solidFill>
                <a:latin typeface="Children One"/>
                <a:ea typeface="Children One"/>
                <a:cs typeface="Children One"/>
                <a:sym typeface="Children One"/>
              </a:rPr>
              <a:t>How It Works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true" flipV="false" rot="-1001652">
            <a:off x="15757817" y="1560640"/>
            <a:ext cx="1892635" cy="2169209"/>
          </a:xfrm>
          <a:custGeom>
            <a:avLst/>
            <a:gdLst/>
            <a:ahLst/>
            <a:cxnLst/>
            <a:rect r="r" b="b" t="t" l="l"/>
            <a:pathLst>
              <a:path h="2169209" w="1892635">
                <a:moveTo>
                  <a:pt x="1892635" y="0"/>
                </a:moveTo>
                <a:lnTo>
                  <a:pt x="0" y="0"/>
                </a:lnTo>
                <a:lnTo>
                  <a:pt x="0" y="2169209"/>
                </a:lnTo>
                <a:lnTo>
                  <a:pt x="1892635" y="2169209"/>
                </a:lnTo>
                <a:lnTo>
                  <a:pt x="189263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39928">
            <a:off x="-96202" y="7950426"/>
            <a:ext cx="1481167" cy="2615747"/>
          </a:xfrm>
          <a:custGeom>
            <a:avLst/>
            <a:gdLst/>
            <a:ahLst/>
            <a:cxnLst/>
            <a:rect r="r" b="b" t="t" l="l"/>
            <a:pathLst>
              <a:path h="2615747" w="1481167">
                <a:moveTo>
                  <a:pt x="0" y="0"/>
                </a:moveTo>
                <a:lnTo>
                  <a:pt x="1481167" y="0"/>
                </a:lnTo>
                <a:lnTo>
                  <a:pt x="1481167" y="2615748"/>
                </a:lnTo>
                <a:lnTo>
                  <a:pt x="0" y="26157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5" id="5"/>
          <p:cNvSpPr/>
          <p:nvPr/>
        </p:nvSpPr>
        <p:spPr>
          <a:xfrm flipH="false" flipV="false" rot="0">
            <a:off x="13321197" y="995498"/>
            <a:ext cx="2001913" cy="1616545"/>
          </a:xfrm>
          <a:custGeom>
            <a:avLst/>
            <a:gdLst/>
            <a:ahLst/>
            <a:cxnLst/>
            <a:rect r="r" b="b" t="t" l="l"/>
            <a:pathLst>
              <a:path h="1616545" w="2001913">
                <a:moveTo>
                  <a:pt x="0" y="0"/>
                </a:moveTo>
                <a:lnTo>
                  <a:pt x="2001913" y="0"/>
                </a:lnTo>
                <a:lnTo>
                  <a:pt x="2001913" y="1616545"/>
                </a:lnTo>
                <a:lnTo>
                  <a:pt x="0" y="16165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3015512" y="1214573"/>
            <a:ext cx="9277933" cy="1060546"/>
          </a:xfrm>
          <a:prstGeom prst="rect">
            <a:avLst/>
          </a:prstGeom>
        </p:spPr>
        <p:txBody>
          <a:bodyPr anchor="t" rtlCol="false" tIns="0" lIns="0" bIns="0" rIns="0">
            <a:spAutoFit/>
          </a:bodyPr>
          <a:lstStyle/>
          <a:p>
            <a:pPr algn="l" marL="0" indent="0" lvl="0">
              <a:lnSpc>
                <a:spcPts val="7838"/>
              </a:lnSpc>
              <a:spcBef>
                <a:spcPct val="0"/>
              </a:spcBef>
            </a:pPr>
            <a:r>
              <a:rPr lang="en-US" sz="8428">
                <a:solidFill>
                  <a:srgbClr val="034093"/>
                </a:solidFill>
                <a:latin typeface="Children One"/>
                <a:ea typeface="Children One"/>
                <a:cs typeface="Children One"/>
                <a:sym typeface="Children One"/>
              </a:rPr>
              <a:t>What does it Cover?</a:t>
            </a:r>
          </a:p>
        </p:txBody>
      </p:sp>
      <p:sp>
        <p:nvSpPr>
          <p:cNvPr name="TextBox 7" id="7"/>
          <p:cNvSpPr txBox="true"/>
          <p:nvPr/>
        </p:nvSpPr>
        <p:spPr>
          <a:xfrm rot="0">
            <a:off x="1422837" y="2507268"/>
            <a:ext cx="16254938" cy="7294893"/>
          </a:xfrm>
          <a:prstGeom prst="rect">
            <a:avLst/>
          </a:prstGeom>
        </p:spPr>
        <p:txBody>
          <a:bodyPr anchor="t" rtlCol="false" tIns="0" lIns="0" bIns="0" rIns="0">
            <a:spAutoFit/>
          </a:bodyPr>
          <a:lstStyle/>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Tuition and fees at participating nonpublic schools or online learning programs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Curricula, textbooks, and instructional materials (including online and supplemental materials)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Tuition, fees, materials, and exam costs for career and technical schools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Fees for approved assessments (AP, C</a:t>
            </a:r>
            <a:r>
              <a:rPr lang="en-US" sz="2521">
                <a:solidFill>
                  <a:srgbClr val="034093"/>
                </a:solidFill>
                <a:latin typeface="Comic Relief"/>
                <a:ea typeface="Comic Relief"/>
                <a:cs typeface="Comic Relief"/>
                <a:sym typeface="Comic Relief"/>
              </a:rPr>
              <a:t>LEP, IB, and college admission exams)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Educational services and therapies (occupational, behavioral, physical, speech-language, audiology)</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Dual enrollment tuition and fees at postsecondary institutions</a:t>
            </a:r>
          </a:p>
          <a:p>
            <a:pPr algn="l" marL="544499" indent="-272249" lvl="1">
              <a:lnSpc>
                <a:spcPts val="4161"/>
              </a:lnSpc>
              <a:buFont typeface="Arial"/>
              <a:buChar char="•"/>
            </a:pPr>
            <a:r>
              <a:rPr lang="en-US" sz="2521">
                <a:solidFill>
                  <a:srgbClr val="034093"/>
                </a:solidFill>
                <a:latin typeface="Comic Relief"/>
                <a:ea typeface="Comic Relief"/>
                <a:cs typeface="Comic Relief"/>
                <a:sym typeface="Comic Relief"/>
              </a:rPr>
              <a:t>Tutoring services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Classes, extracurricular activities, and programs through participating public schools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Computer hardware and technology devices used for educational purposes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Educational software applications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School uniforms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Summer programs and before/after-school academic or childcare programs</a:t>
            </a:r>
          </a:p>
          <a:p>
            <a:pPr algn="just" marL="544499" indent="-272249" lvl="1">
              <a:lnSpc>
                <a:spcPts val="4161"/>
              </a:lnSpc>
              <a:buFont typeface="Arial"/>
              <a:buChar char="•"/>
            </a:pPr>
            <a:r>
              <a:rPr lang="en-US" sz="2521">
                <a:solidFill>
                  <a:srgbClr val="034093"/>
                </a:solidFill>
                <a:latin typeface="Comic Relief"/>
                <a:ea typeface="Comic Relief"/>
                <a:cs typeface="Comic Relief"/>
                <a:sym typeface="Comic Relief"/>
              </a:rPr>
              <a:t>Parent navigation services (guidance on school selection, enrollment, curriculum, and career pathways)</a:t>
            </a:r>
          </a:p>
          <a:p>
            <a:pPr algn="just" marL="544499" indent="-272249" lvl="1">
              <a:lnSpc>
                <a:spcPts val="4161"/>
              </a:lnSpc>
              <a:spcBef>
                <a:spcPct val="0"/>
              </a:spcBef>
              <a:buFont typeface="Arial"/>
              <a:buChar char="•"/>
            </a:pPr>
            <a:r>
              <a:rPr lang="en-US" sz="2521">
                <a:solidFill>
                  <a:srgbClr val="034093"/>
                </a:solidFill>
                <a:latin typeface="Comic Relief"/>
                <a:ea typeface="Comic Relief"/>
                <a:cs typeface="Comic Relief"/>
                <a:sym typeface="Comic Relief"/>
              </a:rPr>
              <a:t>Other educational supplies or approved expenses (as determined by BESE)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4365712" y="2626350"/>
            <a:ext cx="546711" cy="667739"/>
          </a:xfrm>
          <a:custGeom>
            <a:avLst/>
            <a:gdLst/>
            <a:ahLst/>
            <a:cxnLst/>
            <a:rect r="r" b="b" t="t" l="l"/>
            <a:pathLst>
              <a:path h="667739" w="546711">
                <a:moveTo>
                  <a:pt x="0" y="0"/>
                </a:moveTo>
                <a:lnTo>
                  <a:pt x="546711" y="0"/>
                </a:lnTo>
                <a:lnTo>
                  <a:pt x="546711" y="667739"/>
                </a:lnTo>
                <a:lnTo>
                  <a:pt x="0" y="6677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365712" y="3483607"/>
            <a:ext cx="546711" cy="667739"/>
          </a:xfrm>
          <a:custGeom>
            <a:avLst/>
            <a:gdLst/>
            <a:ahLst/>
            <a:cxnLst/>
            <a:rect r="r" b="b" t="t" l="l"/>
            <a:pathLst>
              <a:path h="667739" w="546711">
                <a:moveTo>
                  <a:pt x="0" y="0"/>
                </a:moveTo>
                <a:lnTo>
                  <a:pt x="546711" y="0"/>
                </a:lnTo>
                <a:lnTo>
                  <a:pt x="546711" y="667739"/>
                </a:lnTo>
                <a:lnTo>
                  <a:pt x="0" y="6677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875595" y="2676493"/>
            <a:ext cx="2010611" cy="2467007"/>
          </a:xfrm>
          <a:custGeom>
            <a:avLst/>
            <a:gdLst/>
            <a:ahLst/>
            <a:cxnLst/>
            <a:rect r="r" b="b" t="t" l="l"/>
            <a:pathLst>
              <a:path h="2467007" w="2010611">
                <a:moveTo>
                  <a:pt x="0" y="0"/>
                </a:moveTo>
                <a:lnTo>
                  <a:pt x="2010611" y="0"/>
                </a:lnTo>
                <a:lnTo>
                  <a:pt x="2010611" y="2467007"/>
                </a:lnTo>
                <a:lnTo>
                  <a:pt x="0" y="24670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406792" y="5787942"/>
            <a:ext cx="6585995" cy="4499058"/>
          </a:xfrm>
          <a:custGeom>
            <a:avLst/>
            <a:gdLst/>
            <a:ahLst/>
            <a:cxnLst/>
            <a:rect r="r" b="b" t="t" l="l"/>
            <a:pathLst>
              <a:path h="4499058" w="6585995">
                <a:moveTo>
                  <a:pt x="0" y="0"/>
                </a:moveTo>
                <a:lnTo>
                  <a:pt x="6585995" y="0"/>
                </a:lnTo>
                <a:lnTo>
                  <a:pt x="6585995" y="4499058"/>
                </a:lnTo>
                <a:lnTo>
                  <a:pt x="0" y="4499058"/>
                </a:lnTo>
                <a:lnTo>
                  <a:pt x="0" y="0"/>
                </a:lnTo>
                <a:close/>
              </a:path>
            </a:pathLst>
          </a:custGeom>
          <a:blipFill>
            <a:blip r:embed="rId7"/>
            <a:stretch>
              <a:fillRect l="0" t="0" r="0" b="0"/>
            </a:stretch>
          </a:blipFill>
        </p:spPr>
      </p:sp>
      <p:sp>
        <p:nvSpPr>
          <p:cNvPr name="Freeform 7" id="7"/>
          <p:cNvSpPr/>
          <p:nvPr/>
        </p:nvSpPr>
        <p:spPr>
          <a:xfrm flipH="false" flipV="false" rot="0">
            <a:off x="15500984" y="1252392"/>
            <a:ext cx="2010611" cy="2467007"/>
          </a:xfrm>
          <a:custGeom>
            <a:avLst/>
            <a:gdLst/>
            <a:ahLst/>
            <a:cxnLst/>
            <a:rect r="r" b="b" t="t" l="l"/>
            <a:pathLst>
              <a:path h="2467007" w="2010611">
                <a:moveTo>
                  <a:pt x="0" y="0"/>
                </a:moveTo>
                <a:lnTo>
                  <a:pt x="2010612" y="0"/>
                </a:lnTo>
                <a:lnTo>
                  <a:pt x="2010612" y="2467007"/>
                </a:lnTo>
                <a:lnTo>
                  <a:pt x="0" y="24670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4110204" y="1028700"/>
            <a:ext cx="1211294" cy="2057400"/>
          </a:xfrm>
          <a:custGeom>
            <a:avLst/>
            <a:gdLst/>
            <a:ahLst/>
            <a:cxnLst/>
            <a:rect r="r" b="b" t="t" l="l"/>
            <a:pathLst>
              <a:path h="2057400" w="1211294">
                <a:moveTo>
                  <a:pt x="0" y="0"/>
                </a:moveTo>
                <a:lnTo>
                  <a:pt x="1211295" y="0"/>
                </a:lnTo>
                <a:lnTo>
                  <a:pt x="1211295"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9" id="9"/>
          <p:cNvSpPr txBox="true"/>
          <p:nvPr/>
        </p:nvSpPr>
        <p:spPr>
          <a:xfrm rot="0">
            <a:off x="2886206" y="831656"/>
            <a:ext cx="7346438" cy="1060546"/>
          </a:xfrm>
          <a:prstGeom prst="rect">
            <a:avLst/>
          </a:prstGeom>
        </p:spPr>
        <p:txBody>
          <a:bodyPr anchor="t" rtlCol="false" tIns="0" lIns="0" bIns="0" rIns="0">
            <a:spAutoFit/>
          </a:bodyPr>
          <a:lstStyle/>
          <a:p>
            <a:pPr algn="l" marL="0" indent="0" lvl="0">
              <a:lnSpc>
                <a:spcPts val="7838"/>
              </a:lnSpc>
              <a:spcBef>
                <a:spcPct val="0"/>
              </a:spcBef>
            </a:pPr>
            <a:r>
              <a:rPr lang="en-US" sz="8428">
                <a:solidFill>
                  <a:srgbClr val="034093"/>
                </a:solidFill>
                <a:latin typeface="Children One"/>
                <a:ea typeface="Children One"/>
                <a:cs typeface="Children One"/>
                <a:sym typeface="Children One"/>
              </a:rPr>
              <a:t>Who is Eligible? </a:t>
            </a:r>
          </a:p>
        </p:txBody>
      </p:sp>
      <p:sp>
        <p:nvSpPr>
          <p:cNvPr name="TextBox 10" id="10"/>
          <p:cNvSpPr txBox="true"/>
          <p:nvPr/>
        </p:nvSpPr>
        <p:spPr>
          <a:xfrm rot="0">
            <a:off x="2884811" y="1879509"/>
            <a:ext cx="11246478" cy="438807"/>
          </a:xfrm>
          <a:prstGeom prst="rect">
            <a:avLst/>
          </a:prstGeom>
        </p:spPr>
        <p:txBody>
          <a:bodyPr anchor="t" rtlCol="false" tIns="0" lIns="0" bIns="0" rIns="0">
            <a:spAutoFit/>
          </a:bodyPr>
          <a:lstStyle/>
          <a:p>
            <a:pPr algn="just">
              <a:lnSpc>
                <a:spcPts val="3638"/>
              </a:lnSpc>
              <a:spcBef>
                <a:spcPct val="0"/>
              </a:spcBef>
            </a:pPr>
            <a:r>
              <a:rPr lang="en-US" sz="2599">
                <a:solidFill>
                  <a:srgbClr val="034093"/>
                </a:solidFill>
                <a:latin typeface="Comic Relief"/>
                <a:ea typeface="Comic Relief"/>
                <a:cs typeface="Comic Relief"/>
                <a:sym typeface="Comic Relief"/>
              </a:rPr>
              <a:t>To be eligible for the LA GATOR Scholarship Program, a student must:</a:t>
            </a:r>
          </a:p>
        </p:txBody>
      </p:sp>
      <p:sp>
        <p:nvSpPr>
          <p:cNvPr name="TextBox 11" id="11"/>
          <p:cNvSpPr txBox="true"/>
          <p:nvPr/>
        </p:nvSpPr>
        <p:spPr>
          <a:xfrm rot="0">
            <a:off x="4998086" y="4458670"/>
            <a:ext cx="12752778" cy="3948430"/>
          </a:xfrm>
          <a:prstGeom prst="rect">
            <a:avLst/>
          </a:prstGeom>
        </p:spPr>
        <p:txBody>
          <a:bodyPr anchor="t" rtlCol="false" tIns="0" lIns="0" bIns="0" rIns="0">
            <a:spAutoFit/>
          </a:bodyPr>
          <a:lstStyle/>
          <a:p>
            <a:pPr algn="l">
              <a:lnSpc>
                <a:spcPts val="3919"/>
              </a:lnSpc>
            </a:pPr>
            <a:r>
              <a:rPr lang="en-US" sz="2799">
                <a:solidFill>
                  <a:srgbClr val="034093"/>
                </a:solidFill>
                <a:latin typeface="Comic Relief"/>
                <a:ea typeface="Comic Relief"/>
                <a:cs typeface="Comic Relief"/>
                <a:sym typeface="Comic Relief"/>
              </a:rPr>
              <a:t>Meet one of the following:</a:t>
            </a:r>
          </a:p>
          <a:p>
            <a:pPr algn="l" marL="1209039" indent="-403013" lvl="2">
              <a:lnSpc>
                <a:spcPts val="3919"/>
              </a:lnSpc>
              <a:buFont typeface="Arial"/>
              <a:buChar char="⚬"/>
            </a:pPr>
            <a:r>
              <a:rPr lang="en-US" sz="2799">
                <a:solidFill>
                  <a:srgbClr val="034093"/>
                </a:solidFill>
                <a:latin typeface="Comic Relief"/>
                <a:ea typeface="Comic Relief"/>
                <a:cs typeface="Comic Relief"/>
                <a:sym typeface="Comic Relief"/>
              </a:rPr>
              <a:t>Participated in the LA GATOR Scholarship Program during the 2025–2026 school year</a:t>
            </a:r>
          </a:p>
          <a:p>
            <a:pPr algn="l" marL="1209039" indent="-403013" lvl="2">
              <a:lnSpc>
                <a:spcPts val="3919"/>
              </a:lnSpc>
              <a:buFont typeface="Arial"/>
              <a:buChar char="⚬"/>
            </a:pPr>
            <a:r>
              <a:rPr lang="en-US" sz="2799">
                <a:solidFill>
                  <a:srgbClr val="034093"/>
                </a:solidFill>
                <a:latin typeface="Comic Relief"/>
                <a:ea typeface="Comic Relief"/>
                <a:cs typeface="Comic Relief"/>
                <a:sym typeface="Comic Relief"/>
              </a:rPr>
              <a:t>Is entering kindergarten</a:t>
            </a:r>
          </a:p>
          <a:p>
            <a:pPr algn="l" marL="1209039" indent="-403013" lvl="2">
              <a:lnSpc>
                <a:spcPts val="3919"/>
              </a:lnSpc>
              <a:buFont typeface="Arial"/>
              <a:buChar char="⚬"/>
            </a:pPr>
            <a:r>
              <a:rPr lang="en-US" sz="2799">
                <a:solidFill>
                  <a:srgbClr val="034093"/>
                </a:solidFill>
                <a:latin typeface="Comic Relief"/>
                <a:ea typeface="Comic Relief"/>
                <a:cs typeface="Comic Relief"/>
                <a:sym typeface="Comic Relief"/>
              </a:rPr>
              <a:t>Was enrolled in a public school on both October 1 and February 1 of the 2025–2026 school year</a:t>
            </a:r>
          </a:p>
          <a:p>
            <a:pPr algn="l" marL="1209039" indent="-403013" lvl="2">
              <a:lnSpc>
                <a:spcPts val="3919"/>
              </a:lnSpc>
              <a:spcBef>
                <a:spcPct val="0"/>
              </a:spcBef>
              <a:buFont typeface="Arial"/>
              <a:buChar char="⚬"/>
            </a:pPr>
            <a:r>
              <a:rPr lang="en-US" sz="2799">
                <a:solidFill>
                  <a:srgbClr val="034093"/>
                </a:solidFill>
                <a:latin typeface="Comic Relief"/>
                <a:ea typeface="Comic Relief"/>
                <a:cs typeface="Comic Relief"/>
                <a:sym typeface="Comic Relief"/>
              </a:rPr>
              <a:t>Comes from a household with income at or below 250% of the federal poverty level</a:t>
            </a:r>
          </a:p>
        </p:txBody>
      </p:sp>
      <p:sp>
        <p:nvSpPr>
          <p:cNvPr name="TextBox 12" id="12"/>
          <p:cNvSpPr txBox="true"/>
          <p:nvPr/>
        </p:nvSpPr>
        <p:spPr>
          <a:xfrm rot="0">
            <a:off x="4998086" y="2812791"/>
            <a:ext cx="6415036" cy="481298"/>
          </a:xfrm>
          <a:prstGeom prst="rect">
            <a:avLst/>
          </a:prstGeom>
        </p:spPr>
        <p:txBody>
          <a:bodyPr anchor="t" rtlCol="false" tIns="0" lIns="0" bIns="0" rIns="0">
            <a:spAutoFit/>
          </a:bodyPr>
          <a:lstStyle/>
          <a:p>
            <a:pPr algn="just">
              <a:lnSpc>
                <a:spcPts val="3921"/>
              </a:lnSpc>
              <a:spcBef>
                <a:spcPct val="0"/>
              </a:spcBef>
            </a:pPr>
            <a:r>
              <a:rPr lang="en-US" sz="2801">
                <a:solidFill>
                  <a:srgbClr val="034093"/>
                </a:solidFill>
                <a:latin typeface="Comic Relief"/>
                <a:ea typeface="Comic Relief"/>
                <a:cs typeface="Comic Relief"/>
                <a:sym typeface="Comic Relief"/>
              </a:rPr>
              <a:t>Live in Louisiana</a:t>
            </a:r>
          </a:p>
        </p:txBody>
      </p:sp>
      <p:sp>
        <p:nvSpPr>
          <p:cNvPr name="TextBox 13" id="13"/>
          <p:cNvSpPr txBox="true"/>
          <p:nvPr/>
        </p:nvSpPr>
        <p:spPr>
          <a:xfrm rot="0">
            <a:off x="5036733" y="3634472"/>
            <a:ext cx="12019277" cy="481298"/>
          </a:xfrm>
          <a:prstGeom prst="rect">
            <a:avLst/>
          </a:prstGeom>
        </p:spPr>
        <p:txBody>
          <a:bodyPr anchor="t" rtlCol="false" tIns="0" lIns="0" bIns="0" rIns="0">
            <a:spAutoFit/>
          </a:bodyPr>
          <a:lstStyle/>
          <a:p>
            <a:pPr algn="l">
              <a:lnSpc>
                <a:spcPts val="3921"/>
              </a:lnSpc>
              <a:spcBef>
                <a:spcPct val="0"/>
              </a:spcBef>
            </a:pPr>
            <a:r>
              <a:rPr lang="en-US" sz="2801">
                <a:solidFill>
                  <a:srgbClr val="034093"/>
                </a:solidFill>
                <a:latin typeface="Comic Relief"/>
                <a:ea typeface="Comic Relief"/>
                <a:cs typeface="Comic Relief"/>
                <a:sym typeface="Comic Relief"/>
              </a:rPr>
              <a:t>Be at least 5 years old (but not older than 21) by September 30, 2026</a:t>
            </a:r>
          </a:p>
        </p:txBody>
      </p:sp>
      <p:sp>
        <p:nvSpPr>
          <p:cNvPr name="Freeform 14" id="14"/>
          <p:cNvSpPr/>
          <p:nvPr/>
        </p:nvSpPr>
        <p:spPr>
          <a:xfrm flipH="false" flipV="false" rot="0">
            <a:off x="4365712" y="4334351"/>
            <a:ext cx="546711" cy="667739"/>
          </a:xfrm>
          <a:custGeom>
            <a:avLst/>
            <a:gdLst/>
            <a:ahLst/>
            <a:cxnLst/>
            <a:rect r="r" b="b" t="t" l="l"/>
            <a:pathLst>
              <a:path h="667739" w="546711">
                <a:moveTo>
                  <a:pt x="0" y="0"/>
                </a:moveTo>
                <a:lnTo>
                  <a:pt x="546711" y="0"/>
                </a:lnTo>
                <a:lnTo>
                  <a:pt x="546711" y="667739"/>
                </a:lnTo>
                <a:lnTo>
                  <a:pt x="0" y="6677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5" id="15"/>
          <p:cNvSpPr txBox="true"/>
          <p:nvPr/>
        </p:nvSpPr>
        <p:spPr>
          <a:xfrm rot="0">
            <a:off x="5789883" y="8750001"/>
            <a:ext cx="11246478" cy="481330"/>
          </a:xfrm>
          <a:prstGeom prst="rect">
            <a:avLst/>
          </a:prstGeom>
        </p:spPr>
        <p:txBody>
          <a:bodyPr anchor="t" rtlCol="false" tIns="0" lIns="0" bIns="0" rIns="0">
            <a:spAutoFit/>
          </a:bodyPr>
          <a:lstStyle/>
          <a:p>
            <a:pPr algn="just">
              <a:lnSpc>
                <a:spcPts val="3919"/>
              </a:lnSpc>
              <a:spcBef>
                <a:spcPct val="0"/>
              </a:spcBef>
            </a:pPr>
            <a:r>
              <a:rPr lang="en-US" sz="2799">
                <a:solidFill>
                  <a:srgbClr val="034093"/>
                </a:solidFill>
                <a:latin typeface="Comic Relief"/>
                <a:ea typeface="Comic Relief"/>
                <a:cs typeface="Comic Relief"/>
                <a:sym typeface="Comic Relief"/>
              </a:rPr>
              <a:t>Eligibility must be reverified each year to continue in the program.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true" flipV="false" rot="0">
            <a:off x="883585" y="3798103"/>
            <a:ext cx="6334657" cy="5814687"/>
          </a:xfrm>
          <a:custGeom>
            <a:avLst/>
            <a:gdLst/>
            <a:ahLst/>
            <a:cxnLst/>
            <a:rect r="r" b="b" t="t" l="l"/>
            <a:pathLst>
              <a:path h="5814687" w="6334657">
                <a:moveTo>
                  <a:pt x="6334657" y="0"/>
                </a:moveTo>
                <a:lnTo>
                  <a:pt x="0" y="0"/>
                </a:lnTo>
                <a:lnTo>
                  <a:pt x="0" y="5814687"/>
                </a:lnTo>
                <a:lnTo>
                  <a:pt x="6334657" y="5814687"/>
                </a:lnTo>
                <a:lnTo>
                  <a:pt x="6334657" y="0"/>
                </a:lnTo>
                <a:close/>
              </a:path>
            </a:pathLst>
          </a:custGeom>
          <a:blipFill>
            <a:blip r:embed="rId3"/>
            <a:stretch>
              <a:fillRect l="0" t="0" r="0" b="0"/>
            </a:stretch>
          </a:blipFill>
        </p:spPr>
      </p:sp>
      <p:sp>
        <p:nvSpPr>
          <p:cNvPr name="Freeform 4" id="4"/>
          <p:cNvSpPr/>
          <p:nvPr/>
        </p:nvSpPr>
        <p:spPr>
          <a:xfrm flipH="false" flipV="false" rot="2700000">
            <a:off x="-561993" y="724857"/>
            <a:ext cx="2122226" cy="3209415"/>
          </a:xfrm>
          <a:custGeom>
            <a:avLst/>
            <a:gdLst/>
            <a:ahLst/>
            <a:cxnLst/>
            <a:rect r="r" b="b" t="t" l="l"/>
            <a:pathLst>
              <a:path h="3209415" w="2122226">
                <a:moveTo>
                  <a:pt x="0" y="0"/>
                </a:moveTo>
                <a:lnTo>
                  <a:pt x="2122225" y="0"/>
                </a:lnTo>
                <a:lnTo>
                  <a:pt x="2122225" y="3209415"/>
                </a:lnTo>
                <a:lnTo>
                  <a:pt x="0" y="320941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5" id="5"/>
          <p:cNvSpPr/>
          <p:nvPr/>
        </p:nvSpPr>
        <p:spPr>
          <a:xfrm flipH="false" flipV="false" rot="9640214">
            <a:off x="6725404" y="760922"/>
            <a:ext cx="3110650" cy="1261110"/>
          </a:xfrm>
          <a:custGeom>
            <a:avLst/>
            <a:gdLst/>
            <a:ahLst/>
            <a:cxnLst/>
            <a:rect r="r" b="b" t="t" l="l"/>
            <a:pathLst>
              <a:path h="1261110" w="3110650">
                <a:moveTo>
                  <a:pt x="0" y="0"/>
                </a:moveTo>
                <a:lnTo>
                  <a:pt x="3110651" y="0"/>
                </a:lnTo>
                <a:lnTo>
                  <a:pt x="3110651" y="1261110"/>
                </a:lnTo>
                <a:lnTo>
                  <a:pt x="0" y="12611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5086595" y="2275043"/>
            <a:ext cx="1136076" cy="2370941"/>
          </a:xfrm>
          <a:custGeom>
            <a:avLst/>
            <a:gdLst/>
            <a:ahLst/>
            <a:cxnLst/>
            <a:rect r="r" b="b" t="t" l="l"/>
            <a:pathLst>
              <a:path h="2370941" w="1136076">
                <a:moveTo>
                  <a:pt x="0" y="0"/>
                </a:moveTo>
                <a:lnTo>
                  <a:pt x="1136076" y="0"/>
                </a:lnTo>
                <a:lnTo>
                  <a:pt x="1136076" y="2370941"/>
                </a:lnTo>
                <a:lnTo>
                  <a:pt x="0" y="237094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4391569" y="5305827"/>
            <a:ext cx="1473410" cy="1466043"/>
          </a:xfrm>
          <a:custGeom>
            <a:avLst/>
            <a:gdLst/>
            <a:ahLst/>
            <a:cxnLst/>
            <a:rect r="r" b="b" t="t" l="l"/>
            <a:pathLst>
              <a:path h="1466043" w="1473410">
                <a:moveTo>
                  <a:pt x="0" y="0"/>
                </a:moveTo>
                <a:lnTo>
                  <a:pt x="1473410" y="0"/>
                </a:lnTo>
                <a:lnTo>
                  <a:pt x="1473410" y="1466043"/>
                </a:lnTo>
                <a:lnTo>
                  <a:pt x="0" y="14660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7734018" y="4588834"/>
            <a:ext cx="9185032" cy="1200806"/>
          </a:xfrm>
          <a:prstGeom prst="rect">
            <a:avLst/>
          </a:prstGeom>
        </p:spPr>
        <p:txBody>
          <a:bodyPr anchor="t" rtlCol="false" tIns="0" lIns="0" bIns="0" rIns="0">
            <a:spAutoFit/>
          </a:bodyPr>
          <a:lstStyle/>
          <a:p>
            <a:pPr algn="just">
              <a:lnSpc>
                <a:spcPts val="4878"/>
              </a:lnSpc>
              <a:spcBef>
                <a:spcPct val="0"/>
              </a:spcBef>
            </a:pPr>
            <a:r>
              <a:rPr lang="en-US" sz="3484" u="sng">
                <a:solidFill>
                  <a:srgbClr val="034093"/>
                </a:solidFill>
                <a:latin typeface="Comic Relief"/>
                <a:ea typeface="Comic Relief"/>
                <a:cs typeface="Comic Relief"/>
                <a:sym typeface="Comic Relief"/>
                <a:hlinkClick r:id="rId12" tooltip="https://support.withodyssey.com/hc/en-us/articles/47158311418523-Returning-Students-How-to-Complete-the-26-27-Program-Application"/>
              </a:rPr>
              <a:t>Returning Students: How to Complete the 26-27 Program Application</a:t>
            </a:r>
          </a:p>
        </p:txBody>
      </p:sp>
      <p:sp>
        <p:nvSpPr>
          <p:cNvPr name="Freeform 9" id="9"/>
          <p:cNvSpPr/>
          <p:nvPr/>
        </p:nvSpPr>
        <p:spPr>
          <a:xfrm flipH="false" flipV="false" rot="0">
            <a:off x="14433435" y="8146746"/>
            <a:ext cx="1473410" cy="1466043"/>
          </a:xfrm>
          <a:custGeom>
            <a:avLst/>
            <a:gdLst/>
            <a:ahLst/>
            <a:cxnLst/>
            <a:rect r="r" b="b" t="t" l="l"/>
            <a:pathLst>
              <a:path h="1466043" w="1473410">
                <a:moveTo>
                  <a:pt x="0" y="0"/>
                </a:moveTo>
                <a:lnTo>
                  <a:pt x="1473410" y="0"/>
                </a:lnTo>
                <a:lnTo>
                  <a:pt x="1473410" y="1466044"/>
                </a:lnTo>
                <a:lnTo>
                  <a:pt x="0" y="146604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7734018" y="7018492"/>
            <a:ext cx="7997950" cy="1780509"/>
          </a:xfrm>
          <a:prstGeom prst="rect">
            <a:avLst/>
          </a:prstGeom>
        </p:spPr>
        <p:txBody>
          <a:bodyPr anchor="t" rtlCol="false" tIns="0" lIns="0" bIns="0" rIns="0">
            <a:spAutoFit/>
          </a:bodyPr>
          <a:lstStyle/>
          <a:p>
            <a:pPr algn="just">
              <a:lnSpc>
                <a:spcPts val="4761"/>
              </a:lnSpc>
            </a:pPr>
            <a:r>
              <a:rPr lang="en-US" sz="3401" u="sng">
                <a:solidFill>
                  <a:srgbClr val="034093"/>
                </a:solidFill>
                <a:latin typeface="Comic Relief"/>
                <a:ea typeface="Comic Relief"/>
                <a:cs typeface="Comic Relief"/>
                <a:sym typeface="Comic Relief"/>
                <a:hlinkClick r:id="rId13" tooltip="https://doe.louisiana.gov/topic-pages/louisiana-school-choice/la-gator"/>
              </a:rPr>
              <a:t>New Students: How </a:t>
            </a:r>
            <a:r>
              <a:rPr lang="en-US" sz="3401" u="sng">
                <a:solidFill>
                  <a:srgbClr val="034093"/>
                </a:solidFill>
                <a:latin typeface="Comic Relief"/>
                <a:ea typeface="Comic Relief"/>
                <a:cs typeface="Comic Relief"/>
                <a:sym typeface="Comic Relief"/>
                <a:hlinkClick r:id="rId14" tooltip="https://doe.louisiana.gov/topic-pages/louisiana-school-choice/la-gator"/>
              </a:rPr>
              <a:t>to</a:t>
            </a:r>
            <a:r>
              <a:rPr lang="en-US" sz="3401" u="sng">
                <a:solidFill>
                  <a:srgbClr val="034093"/>
                </a:solidFill>
                <a:latin typeface="Comic Relief"/>
                <a:ea typeface="Comic Relief"/>
                <a:cs typeface="Comic Relief"/>
                <a:sym typeface="Comic Relief"/>
                <a:hlinkClick r:id="rId15" tooltip="https://doe.louisiana.gov/topic-pages/louisiana-school-choice/la-gator"/>
              </a:rPr>
              <a:t> Complete the 26-27 Program Application</a:t>
            </a:r>
          </a:p>
          <a:p>
            <a:pPr algn="just">
              <a:lnSpc>
                <a:spcPts val="4761"/>
              </a:lnSpc>
              <a:spcBef>
                <a:spcPct val="0"/>
              </a:spcBef>
            </a:pPr>
          </a:p>
        </p:txBody>
      </p:sp>
      <p:pic>
        <p:nvPicPr>
          <p:cNvPr name="Picture 11" id="11"/>
          <p:cNvPicPr>
            <a:picLocks noChangeAspect="true"/>
          </p:cNvPicPr>
          <p:nvPr/>
        </p:nvPicPr>
        <p:blipFill>
          <a:blip r:embed="rId16"/>
          <a:stretch>
            <a:fillRect/>
          </a:stretch>
        </p:blipFill>
        <p:spPr>
          <a:xfrm rot="0">
            <a:off x="14488944" y="5579639"/>
            <a:ext cx="1228154" cy="1228154"/>
          </a:xfrm>
          <a:prstGeom prst="rect">
            <a:avLst/>
          </a:prstGeom>
        </p:spPr>
      </p:pic>
      <p:pic>
        <p:nvPicPr>
          <p:cNvPr name="Picture 12" id="12"/>
          <p:cNvPicPr>
            <a:picLocks noChangeAspect="true"/>
          </p:cNvPicPr>
          <p:nvPr/>
        </p:nvPicPr>
        <p:blipFill>
          <a:blip r:embed="rId17"/>
          <a:stretch>
            <a:fillRect/>
          </a:stretch>
        </p:blipFill>
        <p:spPr>
          <a:xfrm rot="0">
            <a:off x="14546384" y="8420025"/>
            <a:ext cx="1228462" cy="1228462"/>
          </a:xfrm>
          <a:prstGeom prst="rect">
            <a:avLst/>
          </a:prstGeom>
        </p:spPr>
      </p:pic>
      <p:sp>
        <p:nvSpPr>
          <p:cNvPr name="TextBox 13" id="13"/>
          <p:cNvSpPr txBox="true"/>
          <p:nvPr/>
        </p:nvSpPr>
        <p:spPr>
          <a:xfrm rot="0">
            <a:off x="7734018" y="2343980"/>
            <a:ext cx="9105463" cy="2051146"/>
          </a:xfrm>
          <a:prstGeom prst="rect">
            <a:avLst/>
          </a:prstGeom>
        </p:spPr>
        <p:txBody>
          <a:bodyPr anchor="t" rtlCol="false" tIns="0" lIns="0" bIns="0" rIns="0">
            <a:spAutoFit/>
          </a:bodyPr>
          <a:lstStyle/>
          <a:p>
            <a:pPr algn="l" marL="0" indent="0" lvl="0">
              <a:lnSpc>
                <a:spcPts val="7838"/>
              </a:lnSpc>
              <a:spcBef>
                <a:spcPct val="0"/>
              </a:spcBef>
            </a:pPr>
            <a:r>
              <a:rPr lang="en-US" sz="8428">
                <a:solidFill>
                  <a:srgbClr val="034093"/>
                </a:solidFill>
                <a:latin typeface="Children One"/>
                <a:ea typeface="Children One"/>
                <a:cs typeface="Children One"/>
                <a:sym typeface="Children One"/>
              </a:rPr>
              <a:t>What  do I need to apply?</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true" flipV="false" rot="0">
            <a:off x="-496337" y="-2638178"/>
            <a:ext cx="9156367" cy="5276356"/>
          </a:xfrm>
          <a:custGeom>
            <a:avLst/>
            <a:gdLst/>
            <a:ahLst/>
            <a:cxnLst/>
            <a:rect r="r" b="b" t="t" l="l"/>
            <a:pathLst>
              <a:path h="5276356" w="9156367">
                <a:moveTo>
                  <a:pt x="9156367" y="0"/>
                </a:moveTo>
                <a:lnTo>
                  <a:pt x="0" y="0"/>
                </a:lnTo>
                <a:lnTo>
                  <a:pt x="0" y="5276356"/>
                </a:lnTo>
                <a:lnTo>
                  <a:pt x="9156367" y="5276356"/>
                </a:lnTo>
                <a:lnTo>
                  <a:pt x="9156367" y="0"/>
                </a:lnTo>
                <a:close/>
              </a:path>
            </a:pathLst>
          </a:custGeom>
          <a:blipFill>
            <a:blip r:embed="rId3"/>
            <a:stretch>
              <a:fillRect l="0" t="0" r="0" b="0"/>
            </a:stretch>
          </a:blipFill>
        </p:spPr>
      </p:sp>
      <p:sp>
        <p:nvSpPr>
          <p:cNvPr name="Freeform 4" id="4"/>
          <p:cNvSpPr/>
          <p:nvPr/>
        </p:nvSpPr>
        <p:spPr>
          <a:xfrm flipH="false" flipV="false" rot="0">
            <a:off x="11764682" y="5143500"/>
            <a:ext cx="9587883" cy="8229600"/>
          </a:xfrm>
          <a:custGeom>
            <a:avLst/>
            <a:gdLst/>
            <a:ahLst/>
            <a:cxnLst/>
            <a:rect r="r" b="b" t="t" l="l"/>
            <a:pathLst>
              <a:path h="8229600" w="9587883">
                <a:moveTo>
                  <a:pt x="0" y="0"/>
                </a:moveTo>
                <a:lnTo>
                  <a:pt x="9587884" y="0"/>
                </a:lnTo>
                <a:lnTo>
                  <a:pt x="9587884"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652959">
            <a:off x="-298356" y="7415255"/>
            <a:ext cx="3002924" cy="1843045"/>
          </a:xfrm>
          <a:custGeom>
            <a:avLst/>
            <a:gdLst/>
            <a:ahLst/>
            <a:cxnLst/>
            <a:rect r="r" b="b" t="t" l="l"/>
            <a:pathLst>
              <a:path h="1843045" w="3002924">
                <a:moveTo>
                  <a:pt x="0" y="0"/>
                </a:moveTo>
                <a:lnTo>
                  <a:pt x="3002924" y="0"/>
                </a:lnTo>
                <a:lnTo>
                  <a:pt x="3002924" y="1843045"/>
                </a:lnTo>
                <a:lnTo>
                  <a:pt x="0" y="18430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6" id="6"/>
          <p:cNvSpPr/>
          <p:nvPr/>
        </p:nvSpPr>
        <p:spPr>
          <a:xfrm flipH="false" flipV="false" rot="0">
            <a:off x="15010649" y="-657559"/>
            <a:ext cx="5014896" cy="3372517"/>
          </a:xfrm>
          <a:custGeom>
            <a:avLst/>
            <a:gdLst/>
            <a:ahLst/>
            <a:cxnLst/>
            <a:rect r="r" b="b" t="t" l="l"/>
            <a:pathLst>
              <a:path h="3372517" w="5014896">
                <a:moveTo>
                  <a:pt x="0" y="0"/>
                </a:moveTo>
                <a:lnTo>
                  <a:pt x="5014896" y="0"/>
                </a:lnTo>
                <a:lnTo>
                  <a:pt x="5014896" y="3372518"/>
                </a:lnTo>
                <a:lnTo>
                  <a:pt x="0" y="337251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7" id="7"/>
          <p:cNvSpPr/>
          <p:nvPr/>
        </p:nvSpPr>
        <p:spPr>
          <a:xfrm flipH="false" flipV="false" rot="0">
            <a:off x="-961833" y="2638178"/>
            <a:ext cx="4329877" cy="1345870"/>
          </a:xfrm>
          <a:custGeom>
            <a:avLst/>
            <a:gdLst/>
            <a:ahLst/>
            <a:cxnLst/>
            <a:rect r="r" b="b" t="t" l="l"/>
            <a:pathLst>
              <a:path h="1345870" w="4329877">
                <a:moveTo>
                  <a:pt x="0" y="0"/>
                </a:moveTo>
                <a:lnTo>
                  <a:pt x="4329877" y="0"/>
                </a:lnTo>
                <a:lnTo>
                  <a:pt x="4329877" y="1345870"/>
                </a:lnTo>
                <a:lnTo>
                  <a:pt x="0" y="134587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5762874" y="9258300"/>
            <a:ext cx="6762253" cy="741030"/>
          </a:xfrm>
          <a:custGeom>
            <a:avLst/>
            <a:gdLst/>
            <a:ahLst/>
            <a:cxnLst/>
            <a:rect r="r" b="b" t="t" l="l"/>
            <a:pathLst>
              <a:path h="741030" w="6762253">
                <a:moveTo>
                  <a:pt x="0" y="0"/>
                </a:moveTo>
                <a:lnTo>
                  <a:pt x="6762252" y="0"/>
                </a:lnTo>
                <a:lnTo>
                  <a:pt x="6762252" y="741030"/>
                </a:lnTo>
                <a:lnTo>
                  <a:pt x="0" y="74103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3368044" y="2058326"/>
            <a:ext cx="12288539" cy="3085174"/>
          </a:xfrm>
          <a:prstGeom prst="rect">
            <a:avLst/>
          </a:prstGeom>
        </p:spPr>
        <p:txBody>
          <a:bodyPr anchor="t" rtlCol="false" tIns="0" lIns="0" bIns="0" rIns="0">
            <a:spAutoFit/>
          </a:bodyPr>
          <a:lstStyle/>
          <a:p>
            <a:pPr algn="ctr" marL="0" indent="0" lvl="0">
              <a:lnSpc>
                <a:spcPts val="7916"/>
              </a:lnSpc>
              <a:spcBef>
                <a:spcPct val="0"/>
              </a:spcBef>
            </a:pPr>
            <a:r>
              <a:rPr lang="en-US" sz="8512">
                <a:solidFill>
                  <a:srgbClr val="034093"/>
                </a:solidFill>
                <a:latin typeface="Children One"/>
                <a:ea typeface="Children One"/>
                <a:cs typeface="Children One"/>
                <a:sym typeface="Children One"/>
              </a:rPr>
              <a:t>The Louisiana Giving All True Opportunity to Rise (LA GATOR) Website</a:t>
            </a:r>
          </a:p>
        </p:txBody>
      </p:sp>
      <p:pic>
        <p:nvPicPr>
          <p:cNvPr name="Picture 10" id="10"/>
          <p:cNvPicPr>
            <a:picLocks noChangeAspect="true"/>
          </p:cNvPicPr>
          <p:nvPr/>
        </p:nvPicPr>
        <p:blipFill>
          <a:blip r:embed="rId13"/>
          <a:stretch>
            <a:fillRect/>
          </a:stretch>
        </p:blipFill>
        <p:spPr>
          <a:xfrm rot="0">
            <a:off x="7033020" y="5037375"/>
            <a:ext cx="4221960" cy="4221960"/>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14109810" y="7283112"/>
            <a:ext cx="3008101" cy="2564407"/>
          </a:xfrm>
          <a:custGeom>
            <a:avLst/>
            <a:gdLst/>
            <a:ahLst/>
            <a:cxnLst/>
            <a:rect r="r" b="b" t="t" l="l"/>
            <a:pathLst>
              <a:path h="2564407" w="3008101">
                <a:moveTo>
                  <a:pt x="0" y="0"/>
                </a:moveTo>
                <a:lnTo>
                  <a:pt x="3008101" y="0"/>
                </a:lnTo>
                <a:lnTo>
                  <a:pt x="3008101" y="2564407"/>
                </a:lnTo>
                <a:lnTo>
                  <a:pt x="0" y="2564407"/>
                </a:lnTo>
                <a:lnTo>
                  <a:pt x="0" y="0"/>
                </a:lnTo>
                <a:close/>
              </a:path>
            </a:pathLst>
          </a:custGeom>
          <a:blipFill>
            <a:blip r:embed="rId3"/>
            <a:stretch>
              <a:fillRect l="0" t="0" r="0" b="0"/>
            </a:stretch>
          </a:blipFill>
        </p:spPr>
      </p:sp>
      <p:sp>
        <p:nvSpPr>
          <p:cNvPr name="Freeform 4" id="4"/>
          <p:cNvSpPr/>
          <p:nvPr/>
        </p:nvSpPr>
        <p:spPr>
          <a:xfrm flipH="false" flipV="false" rot="-677932">
            <a:off x="1028700" y="1393555"/>
            <a:ext cx="3725540" cy="1721510"/>
          </a:xfrm>
          <a:custGeom>
            <a:avLst/>
            <a:gdLst/>
            <a:ahLst/>
            <a:cxnLst/>
            <a:rect r="r" b="b" t="t" l="l"/>
            <a:pathLst>
              <a:path h="1721510" w="3725540">
                <a:moveTo>
                  <a:pt x="0" y="0"/>
                </a:moveTo>
                <a:lnTo>
                  <a:pt x="3725540" y="0"/>
                </a:lnTo>
                <a:lnTo>
                  <a:pt x="3725540" y="1721510"/>
                </a:lnTo>
                <a:lnTo>
                  <a:pt x="0" y="1721510"/>
                </a:lnTo>
                <a:lnTo>
                  <a:pt x="0" y="0"/>
                </a:lnTo>
                <a:close/>
              </a:path>
            </a:pathLst>
          </a:custGeom>
          <a:blipFill>
            <a:blip r:embed="rId4"/>
            <a:stretch>
              <a:fillRect l="0" t="0" r="0" b="0"/>
            </a:stretch>
          </a:blipFill>
        </p:spPr>
      </p:sp>
      <p:sp>
        <p:nvSpPr>
          <p:cNvPr name="Freeform 5" id="5"/>
          <p:cNvSpPr/>
          <p:nvPr/>
        </p:nvSpPr>
        <p:spPr>
          <a:xfrm flipH="true" flipV="false" rot="-1001652">
            <a:off x="15924878" y="1304139"/>
            <a:ext cx="2166662" cy="2483281"/>
          </a:xfrm>
          <a:custGeom>
            <a:avLst/>
            <a:gdLst/>
            <a:ahLst/>
            <a:cxnLst/>
            <a:rect r="r" b="b" t="t" l="l"/>
            <a:pathLst>
              <a:path h="2483281" w="2166662">
                <a:moveTo>
                  <a:pt x="2166662" y="0"/>
                </a:moveTo>
                <a:lnTo>
                  <a:pt x="0" y="0"/>
                </a:lnTo>
                <a:lnTo>
                  <a:pt x="0" y="2483281"/>
                </a:lnTo>
                <a:lnTo>
                  <a:pt x="2166662" y="2483281"/>
                </a:lnTo>
                <a:lnTo>
                  <a:pt x="2166662"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604791">
            <a:off x="-801812" y="6780454"/>
            <a:ext cx="2488436" cy="2889331"/>
          </a:xfrm>
          <a:custGeom>
            <a:avLst/>
            <a:gdLst/>
            <a:ahLst/>
            <a:cxnLst/>
            <a:rect r="r" b="b" t="t" l="l"/>
            <a:pathLst>
              <a:path h="2889331" w="2488436">
                <a:moveTo>
                  <a:pt x="0" y="0"/>
                </a:moveTo>
                <a:lnTo>
                  <a:pt x="2488436" y="0"/>
                </a:lnTo>
                <a:lnTo>
                  <a:pt x="2488436" y="2889331"/>
                </a:lnTo>
                <a:lnTo>
                  <a:pt x="0" y="28893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grpSp>
        <p:nvGrpSpPr>
          <p:cNvPr name="Group 7" id="7"/>
          <p:cNvGrpSpPr/>
          <p:nvPr/>
        </p:nvGrpSpPr>
        <p:grpSpPr>
          <a:xfrm rot="0">
            <a:off x="3973165" y="4232663"/>
            <a:ext cx="3992457" cy="399245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000" t="0" r="-25000" b="0"/>
              </a:stretch>
            </a:blipFill>
            <a:ln w="38100" cap="sq">
              <a:solidFill>
                <a:srgbClr val="034093"/>
              </a:solidFill>
              <a:prstDash val="solid"/>
              <a:miter/>
            </a:ln>
          </p:spPr>
        </p:sp>
      </p:grpSp>
      <p:sp>
        <p:nvSpPr>
          <p:cNvPr name="TextBox 9" id="9"/>
          <p:cNvSpPr txBox="true"/>
          <p:nvPr/>
        </p:nvSpPr>
        <p:spPr>
          <a:xfrm rot="0">
            <a:off x="3923284" y="2588400"/>
            <a:ext cx="10441431" cy="1060546"/>
          </a:xfrm>
          <a:prstGeom prst="rect">
            <a:avLst/>
          </a:prstGeom>
        </p:spPr>
        <p:txBody>
          <a:bodyPr anchor="t" rtlCol="false" tIns="0" lIns="0" bIns="0" rIns="0">
            <a:spAutoFit/>
          </a:bodyPr>
          <a:lstStyle/>
          <a:p>
            <a:pPr algn="ctr" marL="0" indent="0" lvl="0">
              <a:lnSpc>
                <a:spcPts val="7838"/>
              </a:lnSpc>
              <a:spcBef>
                <a:spcPct val="0"/>
              </a:spcBef>
            </a:pPr>
            <a:r>
              <a:rPr lang="en-US" sz="8428">
                <a:solidFill>
                  <a:srgbClr val="034093"/>
                </a:solidFill>
                <a:latin typeface="Children One"/>
                <a:ea typeface="Children One"/>
                <a:cs typeface="Children One"/>
                <a:sym typeface="Children One"/>
              </a:rPr>
              <a:t>Who Can Help Me?</a:t>
            </a:r>
          </a:p>
        </p:txBody>
      </p:sp>
      <p:grpSp>
        <p:nvGrpSpPr>
          <p:cNvPr name="Group 10" id="10"/>
          <p:cNvGrpSpPr/>
          <p:nvPr/>
        </p:nvGrpSpPr>
        <p:grpSpPr>
          <a:xfrm rot="0">
            <a:off x="10322378" y="4232663"/>
            <a:ext cx="3992457" cy="399245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4906" t="0" r="-24906" b="0"/>
              </a:stretch>
            </a:blipFill>
            <a:ln w="38100" cap="sq">
              <a:solidFill>
                <a:srgbClr val="034093"/>
              </a:solidFill>
              <a:prstDash val="solid"/>
              <a:miter/>
            </a:ln>
          </p:spPr>
        </p:sp>
      </p:grpSp>
      <p:sp>
        <p:nvSpPr>
          <p:cNvPr name="TextBox 12" id="12"/>
          <p:cNvSpPr txBox="true"/>
          <p:nvPr/>
        </p:nvSpPr>
        <p:spPr>
          <a:xfrm rot="0">
            <a:off x="3825044" y="8508166"/>
            <a:ext cx="3746039" cy="976598"/>
          </a:xfrm>
          <a:prstGeom prst="rect">
            <a:avLst/>
          </a:prstGeom>
        </p:spPr>
        <p:txBody>
          <a:bodyPr anchor="t" rtlCol="false" tIns="0" lIns="0" bIns="0" rIns="0">
            <a:spAutoFit/>
          </a:bodyPr>
          <a:lstStyle/>
          <a:p>
            <a:pPr algn="ctr">
              <a:lnSpc>
                <a:spcPts val="3921"/>
              </a:lnSpc>
            </a:pPr>
            <a:r>
              <a:rPr lang="en-US" sz="2801">
                <a:solidFill>
                  <a:srgbClr val="A21C3C"/>
                </a:solidFill>
                <a:latin typeface="Comic Relief"/>
                <a:ea typeface="Comic Relief"/>
                <a:cs typeface="Comic Relief"/>
                <a:sym typeface="Comic Relief"/>
              </a:rPr>
              <a:t>School Admin 1</a:t>
            </a:r>
          </a:p>
          <a:p>
            <a:pPr algn="ctr">
              <a:lnSpc>
                <a:spcPts val="3921"/>
              </a:lnSpc>
              <a:spcBef>
                <a:spcPct val="0"/>
              </a:spcBef>
            </a:pPr>
            <a:r>
              <a:rPr lang="en-US" sz="2801">
                <a:solidFill>
                  <a:srgbClr val="A21C3C"/>
                </a:solidFill>
                <a:latin typeface="Comic Relief"/>
                <a:ea typeface="Comic Relief"/>
                <a:cs typeface="Comic Relief"/>
                <a:sym typeface="Comic Relief"/>
              </a:rPr>
              <a:t>(555) 555-5555</a:t>
            </a:r>
          </a:p>
        </p:txBody>
      </p:sp>
      <p:sp>
        <p:nvSpPr>
          <p:cNvPr name="TextBox 13" id="13"/>
          <p:cNvSpPr txBox="true"/>
          <p:nvPr/>
        </p:nvSpPr>
        <p:spPr>
          <a:xfrm rot="0">
            <a:off x="10445587" y="8508166"/>
            <a:ext cx="3746039" cy="976598"/>
          </a:xfrm>
          <a:prstGeom prst="rect">
            <a:avLst/>
          </a:prstGeom>
        </p:spPr>
        <p:txBody>
          <a:bodyPr anchor="t" rtlCol="false" tIns="0" lIns="0" bIns="0" rIns="0">
            <a:spAutoFit/>
          </a:bodyPr>
          <a:lstStyle/>
          <a:p>
            <a:pPr algn="ctr">
              <a:lnSpc>
                <a:spcPts val="3921"/>
              </a:lnSpc>
            </a:pPr>
            <a:r>
              <a:rPr lang="en-US" sz="2801">
                <a:solidFill>
                  <a:srgbClr val="A21C3C"/>
                </a:solidFill>
                <a:latin typeface="Comic Relief"/>
                <a:ea typeface="Comic Relief"/>
                <a:cs typeface="Comic Relief"/>
                <a:sym typeface="Comic Relief"/>
              </a:rPr>
              <a:t>School Admin 2</a:t>
            </a:r>
          </a:p>
          <a:p>
            <a:pPr algn="ctr">
              <a:lnSpc>
                <a:spcPts val="3921"/>
              </a:lnSpc>
              <a:spcBef>
                <a:spcPct val="0"/>
              </a:spcBef>
            </a:pPr>
            <a:r>
              <a:rPr lang="en-US" sz="2801">
                <a:solidFill>
                  <a:srgbClr val="A21C3C"/>
                </a:solidFill>
                <a:latin typeface="Comic Relief"/>
                <a:ea typeface="Comic Relief"/>
                <a:cs typeface="Comic Relief"/>
                <a:sym typeface="Comic Relief"/>
              </a:rPr>
              <a:t>(555) 555-5555</a:t>
            </a:r>
          </a:p>
        </p:txBody>
      </p:sp>
      <p:sp>
        <p:nvSpPr>
          <p:cNvPr name="TextBox 14" id="14"/>
          <p:cNvSpPr txBox="true"/>
          <p:nvPr/>
        </p:nvSpPr>
        <p:spPr>
          <a:xfrm rot="0">
            <a:off x="6612039" y="3784095"/>
            <a:ext cx="7420679" cy="262193"/>
          </a:xfrm>
          <a:prstGeom prst="rect">
            <a:avLst/>
          </a:prstGeom>
        </p:spPr>
        <p:txBody>
          <a:bodyPr anchor="t" rtlCol="false" tIns="0" lIns="0" bIns="0" rIns="0">
            <a:spAutoFit/>
          </a:bodyPr>
          <a:lstStyle/>
          <a:p>
            <a:pPr algn="l" marL="0" indent="0" lvl="0">
              <a:lnSpc>
                <a:spcPts val="1971"/>
              </a:lnSpc>
            </a:pPr>
            <a:r>
              <a:rPr lang="en-US" sz="2119">
                <a:solidFill>
                  <a:srgbClr val="A21C3C"/>
                </a:solidFill>
                <a:latin typeface="Comic Relief"/>
                <a:ea typeface="Comic Relief"/>
                <a:cs typeface="Comic Relief"/>
                <a:sym typeface="Comic Relief"/>
              </a:rPr>
              <a:t>(Include your school information here)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6006707">
            <a:off x="-4968022" y="5537673"/>
            <a:ext cx="7924419" cy="8229600"/>
          </a:xfrm>
          <a:custGeom>
            <a:avLst/>
            <a:gdLst/>
            <a:ahLst/>
            <a:cxnLst/>
            <a:rect r="r" b="b" t="t" l="l"/>
            <a:pathLst>
              <a:path h="8229600" w="7924419">
                <a:moveTo>
                  <a:pt x="0" y="0"/>
                </a:moveTo>
                <a:lnTo>
                  <a:pt x="7924419" y="0"/>
                </a:lnTo>
                <a:lnTo>
                  <a:pt x="7924419" y="8229600"/>
                </a:lnTo>
                <a:lnTo>
                  <a:pt x="0" y="8229600"/>
                </a:lnTo>
                <a:lnTo>
                  <a:pt x="0" y="0"/>
                </a:lnTo>
                <a:close/>
              </a:path>
            </a:pathLst>
          </a:custGeom>
          <a:blipFill>
            <a:blip r:embed="rId3"/>
            <a:stretch>
              <a:fillRect l="0" t="0" r="0" b="0"/>
            </a:stretch>
          </a:blipFill>
        </p:spPr>
      </p:sp>
      <p:sp>
        <p:nvSpPr>
          <p:cNvPr name="Freeform 4" id="4"/>
          <p:cNvSpPr/>
          <p:nvPr/>
        </p:nvSpPr>
        <p:spPr>
          <a:xfrm flipH="false" flipV="false" rot="0">
            <a:off x="14296118" y="598807"/>
            <a:ext cx="2946227" cy="2948069"/>
          </a:xfrm>
          <a:custGeom>
            <a:avLst/>
            <a:gdLst/>
            <a:ahLst/>
            <a:cxnLst/>
            <a:rect r="r" b="b" t="t" l="l"/>
            <a:pathLst>
              <a:path h="2948069" w="2946227">
                <a:moveTo>
                  <a:pt x="0" y="0"/>
                </a:moveTo>
                <a:lnTo>
                  <a:pt x="2946227" y="0"/>
                </a:lnTo>
                <a:lnTo>
                  <a:pt x="2946227" y="2948069"/>
                </a:lnTo>
                <a:lnTo>
                  <a:pt x="0" y="2948069"/>
                </a:lnTo>
                <a:lnTo>
                  <a:pt x="0" y="0"/>
                </a:lnTo>
                <a:close/>
              </a:path>
            </a:pathLst>
          </a:custGeom>
          <a:blipFill>
            <a:blip r:embed="rId4"/>
            <a:stretch>
              <a:fillRect l="0" t="0" r="0" b="0"/>
            </a:stretch>
          </a:blipFill>
        </p:spPr>
      </p:sp>
      <p:sp>
        <p:nvSpPr>
          <p:cNvPr name="Freeform 5" id="5"/>
          <p:cNvSpPr/>
          <p:nvPr/>
        </p:nvSpPr>
        <p:spPr>
          <a:xfrm flipH="false" flipV="false" rot="0">
            <a:off x="-1435664" y="-15442"/>
            <a:ext cx="4335536" cy="2088283"/>
          </a:xfrm>
          <a:custGeom>
            <a:avLst/>
            <a:gdLst/>
            <a:ahLst/>
            <a:cxnLst/>
            <a:rect r="r" b="b" t="t" l="l"/>
            <a:pathLst>
              <a:path h="2088283" w="4335536">
                <a:moveTo>
                  <a:pt x="0" y="0"/>
                </a:moveTo>
                <a:lnTo>
                  <a:pt x="4335537" y="0"/>
                </a:lnTo>
                <a:lnTo>
                  <a:pt x="4335537" y="2088284"/>
                </a:lnTo>
                <a:lnTo>
                  <a:pt x="0" y="20882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4366702">
            <a:off x="-140187" y="1365701"/>
            <a:ext cx="2337775" cy="3535387"/>
          </a:xfrm>
          <a:custGeom>
            <a:avLst/>
            <a:gdLst/>
            <a:ahLst/>
            <a:cxnLst/>
            <a:rect r="r" b="b" t="t" l="l"/>
            <a:pathLst>
              <a:path h="3535387" w="2337775">
                <a:moveTo>
                  <a:pt x="0" y="0"/>
                </a:moveTo>
                <a:lnTo>
                  <a:pt x="2337774" y="0"/>
                </a:lnTo>
                <a:lnTo>
                  <a:pt x="2337774" y="3535387"/>
                </a:lnTo>
                <a:lnTo>
                  <a:pt x="0" y="353538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7" id="7"/>
          <p:cNvSpPr/>
          <p:nvPr/>
        </p:nvSpPr>
        <p:spPr>
          <a:xfrm flipH="false" flipV="false" rot="0">
            <a:off x="17199174" y="6815916"/>
            <a:ext cx="1437953" cy="2442384"/>
          </a:xfrm>
          <a:custGeom>
            <a:avLst/>
            <a:gdLst/>
            <a:ahLst/>
            <a:cxnLst/>
            <a:rect r="r" b="b" t="t" l="l"/>
            <a:pathLst>
              <a:path h="2442384" w="1437953">
                <a:moveTo>
                  <a:pt x="0" y="0"/>
                </a:moveTo>
                <a:lnTo>
                  <a:pt x="1437953" y="0"/>
                </a:lnTo>
                <a:lnTo>
                  <a:pt x="1437953" y="2442384"/>
                </a:lnTo>
                <a:lnTo>
                  <a:pt x="0" y="244238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8" id="8"/>
          <p:cNvSpPr/>
          <p:nvPr/>
        </p:nvSpPr>
        <p:spPr>
          <a:xfrm flipH="false" flipV="false" rot="1411591">
            <a:off x="17430871" y="1059203"/>
            <a:ext cx="1311208" cy="2887064"/>
          </a:xfrm>
          <a:custGeom>
            <a:avLst/>
            <a:gdLst/>
            <a:ahLst/>
            <a:cxnLst/>
            <a:rect r="r" b="b" t="t" l="l"/>
            <a:pathLst>
              <a:path h="2887064" w="1311208">
                <a:moveTo>
                  <a:pt x="0" y="0"/>
                </a:moveTo>
                <a:lnTo>
                  <a:pt x="1311208" y="0"/>
                </a:lnTo>
                <a:lnTo>
                  <a:pt x="1311208" y="2887064"/>
                </a:lnTo>
                <a:lnTo>
                  <a:pt x="0" y="288706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2582970" y="819731"/>
            <a:ext cx="11732204" cy="1060546"/>
          </a:xfrm>
          <a:prstGeom prst="rect">
            <a:avLst/>
          </a:prstGeom>
        </p:spPr>
        <p:txBody>
          <a:bodyPr anchor="t" rtlCol="false" tIns="0" lIns="0" bIns="0" rIns="0">
            <a:spAutoFit/>
          </a:bodyPr>
          <a:lstStyle/>
          <a:p>
            <a:pPr algn="l" marL="0" indent="0" lvl="0">
              <a:lnSpc>
                <a:spcPts val="7838"/>
              </a:lnSpc>
              <a:spcBef>
                <a:spcPct val="0"/>
              </a:spcBef>
            </a:pPr>
            <a:r>
              <a:rPr lang="en-US" sz="8428">
                <a:solidFill>
                  <a:srgbClr val="034093"/>
                </a:solidFill>
                <a:latin typeface="Children One"/>
                <a:ea typeface="Children One"/>
                <a:cs typeface="Children One"/>
                <a:sym typeface="Children One"/>
              </a:rPr>
              <a:t>IMPORTANT DATES TO SAVE</a:t>
            </a:r>
          </a:p>
        </p:txBody>
      </p:sp>
      <p:sp>
        <p:nvSpPr>
          <p:cNvPr name="Freeform 10" id="10"/>
          <p:cNvSpPr/>
          <p:nvPr/>
        </p:nvSpPr>
        <p:spPr>
          <a:xfrm flipH="false" flipV="false" rot="-8722855">
            <a:off x="13601463" y="9083788"/>
            <a:ext cx="4335536" cy="2088283"/>
          </a:xfrm>
          <a:custGeom>
            <a:avLst/>
            <a:gdLst/>
            <a:ahLst/>
            <a:cxnLst/>
            <a:rect r="r" b="b" t="t" l="l"/>
            <a:pathLst>
              <a:path h="2088283" w="4335536">
                <a:moveTo>
                  <a:pt x="0" y="0"/>
                </a:moveTo>
                <a:lnTo>
                  <a:pt x="4335536" y="0"/>
                </a:lnTo>
                <a:lnTo>
                  <a:pt x="4335536" y="2088283"/>
                </a:lnTo>
                <a:lnTo>
                  <a:pt x="0" y="20882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3512627" y="3004236"/>
            <a:ext cx="9083841" cy="831951"/>
          </a:xfrm>
          <a:prstGeom prst="rect">
            <a:avLst/>
          </a:prstGeom>
        </p:spPr>
        <p:txBody>
          <a:bodyPr anchor="t" rtlCol="false" tIns="0" lIns="0" bIns="0" rIns="0">
            <a:spAutoFit/>
          </a:bodyPr>
          <a:lstStyle/>
          <a:p>
            <a:pPr algn="l" marL="0" indent="0" lvl="0">
              <a:lnSpc>
                <a:spcPts val="6146"/>
              </a:lnSpc>
              <a:spcBef>
                <a:spcPct val="0"/>
              </a:spcBef>
            </a:pPr>
            <a:r>
              <a:rPr lang="en-US" sz="6609">
                <a:solidFill>
                  <a:srgbClr val="034093"/>
                </a:solidFill>
                <a:latin typeface="Children One"/>
                <a:ea typeface="Children One"/>
                <a:cs typeface="Children One"/>
                <a:sym typeface="Children One"/>
              </a:rPr>
              <a:t>March 1-16</a:t>
            </a:r>
          </a:p>
        </p:txBody>
      </p:sp>
      <p:sp>
        <p:nvSpPr>
          <p:cNvPr name="Freeform 12" id="12"/>
          <p:cNvSpPr/>
          <p:nvPr/>
        </p:nvSpPr>
        <p:spPr>
          <a:xfrm flipH="false" flipV="false" rot="0">
            <a:off x="2899873" y="1794552"/>
            <a:ext cx="9405507" cy="846496"/>
          </a:xfrm>
          <a:custGeom>
            <a:avLst/>
            <a:gdLst/>
            <a:ahLst/>
            <a:cxnLst/>
            <a:rect r="r" b="b" t="t" l="l"/>
            <a:pathLst>
              <a:path h="846496" w="9405507">
                <a:moveTo>
                  <a:pt x="0" y="0"/>
                </a:moveTo>
                <a:lnTo>
                  <a:pt x="9405506" y="0"/>
                </a:lnTo>
                <a:lnTo>
                  <a:pt x="9405506" y="846496"/>
                </a:lnTo>
                <a:lnTo>
                  <a:pt x="0" y="84649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3" id="13"/>
          <p:cNvSpPr txBox="true"/>
          <p:nvPr/>
        </p:nvSpPr>
        <p:spPr>
          <a:xfrm rot="0">
            <a:off x="3512627" y="3848360"/>
            <a:ext cx="13396521" cy="1200065"/>
          </a:xfrm>
          <a:prstGeom prst="rect">
            <a:avLst/>
          </a:prstGeom>
        </p:spPr>
        <p:txBody>
          <a:bodyPr anchor="t" rtlCol="false" tIns="0" lIns="0" bIns="0" rIns="0">
            <a:spAutoFit/>
          </a:bodyPr>
          <a:lstStyle/>
          <a:p>
            <a:pPr algn="just">
              <a:lnSpc>
                <a:spcPts val="3213"/>
              </a:lnSpc>
              <a:spcBef>
                <a:spcPct val="0"/>
              </a:spcBef>
            </a:pPr>
            <a:r>
              <a:rPr lang="en-US" sz="2295">
                <a:solidFill>
                  <a:srgbClr val="034093"/>
                </a:solidFill>
                <a:latin typeface="Comic Relief"/>
                <a:ea typeface="Comic Relief"/>
                <a:cs typeface="Comic Relief"/>
                <a:sym typeface="Comic Relief"/>
              </a:rPr>
              <a:t>For Returning Students: The LA GATOR Scholarship Program application window for the 2026–2027 school year opens Sunday, March 1 at 9 a.m. CT and closes March 16 at 11:59 p.m. CT.</a:t>
            </a:r>
          </a:p>
          <a:p>
            <a:pPr algn="just">
              <a:lnSpc>
                <a:spcPts val="3213"/>
              </a:lnSpc>
              <a:spcBef>
                <a:spcPct val="0"/>
              </a:spcBef>
            </a:pPr>
          </a:p>
        </p:txBody>
      </p:sp>
      <p:sp>
        <p:nvSpPr>
          <p:cNvPr name="TextBox 14" id="14"/>
          <p:cNvSpPr txBox="true"/>
          <p:nvPr/>
        </p:nvSpPr>
        <p:spPr>
          <a:xfrm rot="0">
            <a:off x="3512627" y="4954210"/>
            <a:ext cx="9083841" cy="831951"/>
          </a:xfrm>
          <a:prstGeom prst="rect">
            <a:avLst/>
          </a:prstGeom>
        </p:spPr>
        <p:txBody>
          <a:bodyPr anchor="t" rtlCol="false" tIns="0" lIns="0" bIns="0" rIns="0">
            <a:spAutoFit/>
          </a:bodyPr>
          <a:lstStyle/>
          <a:p>
            <a:pPr algn="l" marL="0" indent="0" lvl="0">
              <a:lnSpc>
                <a:spcPts val="6146"/>
              </a:lnSpc>
              <a:spcBef>
                <a:spcPct val="0"/>
              </a:spcBef>
            </a:pPr>
            <a:r>
              <a:rPr lang="en-US" sz="6609">
                <a:solidFill>
                  <a:srgbClr val="034093"/>
                </a:solidFill>
                <a:latin typeface="Children One"/>
                <a:ea typeface="Children One"/>
                <a:cs typeface="Children One"/>
                <a:sym typeface="Children One"/>
              </a:rPr>
              <a:t>April–June</a:t>
            </a:r>
          </a:p>
        </p:txBody>
      </p:sp>
      <p:sp>
        <p:nvSpPr>
          <p:cNvPr name="TextBox 15" id="15"/>
          <p:cNvSpPr txBox="true"/>
          <p:nvPr/>
        </p:nvSpPr>
        <p:spPr>
          <a:xfrm rot="0">
            <a:off x="3569782" y="8774500"/>
            <a:ext cx="10256219" cy="1172640"/>
          </a:xfrm>
          <a:prstGeom prst="rect">
            <a:avLst/>
          </a:prstGeom>
        </p:spPr>
        <p:txBody>
          <a:bodyPr anchor="t" rtlCol="false" tIns="0" lIns="0" bIns="0" rIns="0">
            <a:spAutoFit/>
          </a:bodyPr>
          <a:lstStyle/>
          <a:p>
            <a:pPr algn="just">
              <a:lnSpc>
                <a:spcPts val="3172"/>
              </a:lnSpc>
            </a:pPr>
            <a:r>
              <a:rPr lang="en-US" sz="2266">
                <a:solidFill>
                  <a:srgbClr val="034093"/>
                </a:solidFill>
                <a:latin typeface="Comic Relief"/>
                <a:ea typeface="Comic Relief"/>
                <a:cs typeface="Comic Relief"/>
                <a:sym typeface="Comic Relief"/>
              </a:rPr>
              <a:t>Families who receive awards will set up their student’s account and can begin selecting schools and services.</a:t>
            </a:r>
          </a:p>
          <a:p>
            <a:pPr algn="just">
              <a:lnSpc>
                <a:spcPts val="3172"/>
              </a:lnSpc>
              <a:spcBef>
                <a:spcPct val="0"/>
              </a:spcBef>
            </a:pPr>
          </a:p>
        </p:txBody>
      </p:sp>
      <p:sp>
        <p:nvSpPr>
          <p:cNvPr name="TextBox 16" id="16"/>
          <p:cNvSpPr txBox="true"/>
          <p:nvPr/>
        </p:nvSpPr>
        <p:spPr>
          <a:xfrm rot="0">
            <a:off x="3538298" y="5738536"/>
            <a:ext cx="12678644" cy="392908"/>
          </a:xfrm>
          <a:prstGeom prst="rect">
            <a:avLst/>
          </a:prstGeom>
        </p:spPr>
        <p:txBody>
          <a:bodyPr anchor="t" rtlCol="false" tIns="0" lIns="0" bIns="0" rIns="0">
            <a:spAutoFit/>
          </a:bodyPr>
          <a:lstStyle/>
          <a:p>
            <a:pPr algn="just">
              <a:lnSpc>
                <a:spcPts val="3213"/>
              </a:lnSpc>
              <a:spcBef>
                <a:spcPct val="0"/>
              </a:spcBef>
            </a:pPr>
            <a:r>
              <a:rPr lang="en-US" sz="2295">
                <a:solidFill>
                  <a:srgbClr val="034093"/>
                </a:solidFill>
                <a:latin typeface="Comic Relief"/>
                <a:ea typeface="Comic Relief"/>
                <a:cs typeface="Comic Relief"/>
                <a:sym typeface="Comic Relief"/>
              </a:rPr>
              <a:t>The </a:t>
            </a:r>
            <a:r>
              <a:rPr lang="en-US" sz="2295" u="sng">
                <a:solidFill>
                  <a:srgbClr val="034093"/>
                </a:solidFill>
                <a:latin typeface="Comic Relief"/>
                <a:ea typeface="Comic Relief"/>
                <a:cs typeface="Comic Relief"/>
                <a:sym typeface="Comic Relief"/>
                <a:hlinkClick r:id="rId15" tooltip="https://legis.la.gov/legis/Home.aspx"/>
              </a:rPr>
              <a:t>Louisiana Legislature</a:t>
            </a:r>
            <a:r>
              <a:rPr lang="en-US" sz="2295">
                <a:solidFill>
                  <a:srgbClr val="034093"/>
                </a:solidFill>
                <a:latin typeface="Comic Relief"/>
                <a:ea typeface="Comic Relief"/>
                <a:cs typeface="Comic Relief"/>
                <a:sym typeface="Comic Relief"/>
              </a:rPr>
              <a:t> will decide how much funding the program receives for 2026–27</a:t>
            </a:r>
          </a:p>
        </p:txBody>
      </p:sp>
      <p:sp>
        <p:nvSpPr>
          <p:cNvPr name="TextBox 17" id="17"/>
          <p:cNvSpPr txBox="true"/>
          <p:nvPr/>
        </p:nvSpPr>
        <p:spPr>
          <a:xfrm rot="0">
            <a:off x="3512627" y="6437819"/>
            <a:ext cx="10544524" cy="831951"/>
          </a:xfrm>
          <a:prstGeom prst="rect">
            <a:avLst/>
          </a:prstGeom>
        </p:spPr>
        <p:txBody>
          <a:bodyPr anchor="t" rtlCol="false" tIns="0" lIns="0" bIns="0" rIns="0">
            <a:spAutoFit/>
          </a:bodyPr>
          <a:lstStyle/>
          <a:p>
            <a:pPr algn="l" marL="0" indent="0" lvl="0">
              <a:lnSpc>
                <a:spcPts val="6146"/>
              </a:lnSpc>
              <a:spcBef>
                <a:spcPct val="0"/>
              </a:spcBef>
            </a:pPr>
            <a:r>
              <a:rPr lang="en-US" sz="6609">
                <a:solidFill>
                  <a:srgbClr val="034093"/>
                </a:solidFill>
                <a:latin typeface="Children One"/>
                <a:ea typeface="Children One"/>
                <a:cs typeface="Children One"/>
                <a:sym typeface="Children One"/>
              </a:rPr>
              <a:t>June-July (estimated)</a:t>
            </a:r>
          </a:p>
        </p:txBody>
      </p:sp>
      <p:sp>
        <p:nvSpPr>
          <p:cNvPr name="TextBox 18" id="18"/>
          <p:cNvSpPr txBox="true"/>
          <p:nvPr/>
        </p:nvSpPr>
        <p:spPr>
          <a:xfrm rot="0">
            <a:off x="3538298" y="7222146"/>
            <a:ext cx="12678644" cy="392908"/>
          </a:xfrm>
          <a:prstGeom prst="rect">
            <a:avLst/>
          </a:prstGeom>
        </p:spPr>
        <p:txBody>
          <a:bodyPr anchor="t" rtlCol="false" tIns="0" lIns="0" bIns="0" rIns="0">
            <a:spAutoFit/>
          </a:bodyPr>
          <a:lstStyle/>
          <a:p>
            <a:pPr algn="just">
              <a:lnSpc>
                <a:spcPts val="3213"/>
              </a:lnSpc>
              <a:spcBef>
                <a:spcPct val="0"/>
              </a:spcBef>
            </a:pPr>
            <a:r>
              <a:rPr lang="en-US" sz="2295">
                <a:solidFill>
                  <a:srgbClr val="034093"/>
                </a:solidFill>
                <a:latin typeface="Comic Relief"/>
                <a:ea typeface="Comic Relief"/>
                <a:cs typeface="Comic Relief"/>
                <a:sym typeface="Comic Relief"/>
              </a:rPr>
              <a:t>Award n</a:t>
            </a:r>
            <a:r>
              <a:rPr lang="en-US" sz="2295" u="none">
                <a:solidFill>
                  <a:srgbClr val="034093"/>
                </a:solidFill>
                <a:latin typeface="Comic Relief"/>
                <a:ea typeface="Comic Relief"/>
                <a:cs typeface="Comic Relief"/>
                <a:sym typeface="Comic Relief"/>
              </a:rPr>
              <a:t>o</a:t>
            </a:r>
            <a:r>
              <a:rPr lang="en-US" sz="2295">
                <a:solidFill>
                  <a:srgbClr val="034093"/>
                </a:solidFill>
                <a:latin typeface="Comic Relief"/>
                <a:ea typeface="Comic Relief"/>
                <a:cs typeface="Comic Relief"/>
                <a:sym typeface="Comic Relief"/>
              </a:rPr>
              <a:t>t</a:t>
            </a:r>
            <a:r>
              <a:rPr lang="en-US" sz="2295" u="none">
                <a:solidFill>
                  <a:srgbClr val="034093"/>
                </a:solidFill>
                <a:latin typeface="Comic Relief"/>
                <a:ea typeface="Comic Relief"/>
                <a:cs typeface="Comic Relief"/>
                <a:sym typeface="Comic Relief"/>
              </a:rPr>
              <a:t>i</a:t>
            </a:r>
            <a:r>
              <a:rPr lang="en-US" sz="2295">
                <a:solidFill>
                  <a:srgbClr val="034093"/>
                </a:solidFill>
                <a:latin typeface="Comic Relief"/>
                <a:ea typeface="Comic Relief"/>
                <a:cs typeface="Comic Relief"/>
                <a:sym typeface="Comic Relief"/>
              </a:rPr>
              <a:t>f</a:t>
            </a:r>
            <a:r>
              <a:rPr lang="en-US" sz="2295" u="none">
                <a:solidFill>
                  <a:srgbClr val="034093"/>
                </a:solidFill>
                <a:latin typeface="Comic Relief"/>
                <a:ea typeface="Comic Relief"/>
                <a:cs typeface="Comic Relief"/>
                <a:sym typeface="Comic Relief"/>
              </a:rPr>
              <a:t>i</a:t>
            </a:r>
            <a:r>
              <a:rPr lang="en-US" sz="2295">
                <a:solidFill>
                  <a:srgbClr val="034093"/>
                </a:solidFill>
                <a:latin typeface="Comic Relief"/>
                <a:ea typeface="Comic Relief"/>
                <a:cs typeface="Comic Relief"/>
                <a:sym typeface="Comic Relief"/>
              </a:rPr>
              <a:t>c</a:t>
            </a:r>
            <a:r>
              <a:rPr lang="en-US" sz="2295" u="none">
                <a:solidFill>
                  <a:srgbClr val="034093"/>
                </a:solidFill>
                <a:latin typeface="Comic Relief"/>
                <a:ea typeface="Comic Relief"/>
                <a:cs typeface="Comic Relief"/>
                <a:sym typeface="Comic Relief"/>
              </a:rPr>
              <a:t>a</a:t>
            </a:r>
            <a:r>
              <a:rPr lang="en-US" sz="2295">
                <a:solidFill>
                  <a:srgbClr val="034093"/>
                </a:solidFill>
                <a:latin typeface="Comic Relief"/>
                <a:ea typeface="Comic Relief"/>
                <a:cs typeface="Comic Relief"/>
                <a:sym typeface="Comic Relief"/>
              </a:rPr>
              <a:t>tio</a:t>
            </a:r>
            <a:r>
              <a:rPr lang="en-US" sz="2295" u="none">
                <a:solidFill>
                  <a:srgbClr val="034093"/>
                </a:solidFill>
                <a:latin typeface="Comic Relief"/>
                <a:ea typeface="Comic Relief"/>
                <a:cs typeface="Comic Relief"/>
                <a:sym typeface="Comic Relief"/>
              </a:rPr>
              <a:t>ns</a:t>
            </a:r>
            <a:r>
              <a:rPr lang="en-US" sz="2295">
                <a:solidFill>
                  <a:srgbClr val="034093"/>
                </a:solidFill>
                <a:latin typeface="Comic Relief"/>
                <a:ea typeface="Comic Relief"/>
                <a:cs typeface="Comic Relief"/>
                <a:sym typeface="Comic Relief"/>
              </a:rPr>
              <a:t> will be sent through the Odyssey platform.</a:t>
            </a:r>
          </a:p>
        </p:txBody>
      </p:sp>
      <p:sp>
        <p:nvSpPr>
          <p:cNvPr name="TextBox 19" id="19"/>
          <p:cNvSpPr txBox="true"/>
          <p:nvPr/>
        </p:nvSpPr>
        <p:spPr>
          <a:xfrm rot="0">
            <a:off x="3512627" y="7872229"/>
            <a:ext cx="10544524" cy="831951"/>
          </a:xfrm>
          <a:prstGeom prst="rect">
            <a:avLst/>
          </a:prstGeom>
        </p:spPr>
        <p:txBody>
          <a:bodyPr anchor="t" rtlCol="false" tIns="0" lIns="0" bIns="0" rIns="0">
            <a:spAutoFit/>
          </a:bodyPr>
          <a:lstStyle/>
          <a:p>
            <a:pPr algn="l" marL="0" indent="0" lvl="0">
              <a:lnSpc>
                <a:spcPts val="6146"/>
              </a:lnSpc>
              <a:spcBef>
                <a:spcPct val="0"/>
              </a:spcBef>
            </a:pPr>
            <a:r>
              <a:rPr lang="en-US" sz="6609">
                <a:solidFill>
                  <a:srgbClr val="034093"/>
                </a:solidFill>
                <a:latin typeface="Children One"/>
                <a:ea typeface="Children One"/>
                <a:cs typeface="Children One"/>
                <a:sym typeface="Children One"/>
              </a:rPr>
              <a:t>Summer 2026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DAHEyJgQ9WM</dc:identifier>
  <dcterms:modified xsi:type="dcterms:W3CDTF">2011-08-01T06:04:30Z</dcterms:modified>
  <cp:revision>1</cp:revision>
  <dc:title>LA Presentation: The Louisiana Giving All True Opportunity to Rise</dc:title>
</cp:coreProperties>
</file>