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hildren One" charset="1" panose="00000000000000000000"/>
      <p:regular r:id="rId16"/>
    </p:embeddedFont>
    <p:embeddedFont>
      <p:font typeface="Comic Relief" charset="1" panose="030F0702030302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1.png" Type="http://schemas.openxmlformats.org/officeDocument/2006/relationships/image"/><Relationship Id="rId11" Target="../media/image82.svg" Type="http://schemas.openxmlformats.org/officeDocument/2006/relationships/image"/><Relationship Id="rId12" Target="../media/image70.png" Type="http://schemas.openxmlformats.org/officeDocument/2006/relationships/image"/><Relationship Id="rId13" Target="../media/image71.svg" Type="http://schemas.openxmlformats.org/officeDocument/2006/relationships/image"/><Relationship Id="rId14" Target="../media/image41.png" Type="http://schemas.openxmlformats.org/officeDocument/2006/relationships/image"/><Relationship Id="rId15" Target="../media/image42.svg" Type="http://schemas.openxmlformats.org/officeDocument/2006/relationships/image"/><Relationship Id="rId16" Target="../media/image58.png" Type="http://schemas.openxmlformats.org/officeDocument/2006/relationships/image"/><Relationship Id="rId17" Target="../media/image59.svg" Type="http://schemas.openxmlformats.org/officeDocument/2006/relationships/image"/><Relationship Id="rId18" Target="../media/image83.png" Type="http://schemas.openxmlformats.org/officeDocument/2006/relationships/image"/><Relationship Id="rId19" Target="../media/image84.svg" Type="http://schemas.openxmlformats.org/officeDocument/2006/relationships/image"/><Relationship Id="rId2" Target="../media/image1.jpeg" Type="http://schemas.openxmlformats.org/officeDocument/2006/relationships/image"/><Relationship Id="rId20" Target="../media/image35.png" Type="http://schemas.openxmlformats.org/officeDocument/2006/relationships/image"/><Relationship Id="rId21" Target="../media/image36.svg" Type="http://schemas.openxmlformats.org/officeDocument/2006/relationships/image"/><Relationship Id="rId22" Target="https://treasurer.mo.gov/Content/ContactUsForm?Value=" TargetMode="External" Type="http://schemas.openxmlformats.org/officeDocument/2006/relationships/hyperlink"/><Relationship Id="rId23" Target="https://treasurer.mo.gov/Content/ContactUsForm?Value=" TargetMode="External" Type="http://schemas.openxmlformats.org/officeDocument/2006/relationships/hyperlink"/><Relationship Id="rId3" Target="../media/image74.png" Type="http://schemas.openxmlformats.org/officeDocument/2006/relationships/image"/><Relationship Id="rId4" Target="../media/image75.svg" Type="http://schemas.openxmlformats.org/officeDocument/2006/relationships/image"/><Relationship Id="rId5" Target="../media/image76.png" Type="http://schemas.openxmlformats.org/officeDocument/2006/relationships/image"/><Relationship Id="rId6" Target="../media/image77.svg" Type="http://schemas.openxmlformats.org/officeDocument/2006/relationships/image"/><Relationship Id="rId7" Target="../media/image78.png" Type="http://schemas.openxmlformats.org/officeDocument/2006/relationships/image"/><Relationship Id="rId8" Target="../media/image79.svg" Type="http://schemas.openxmlformats.org/officeDocument/2006/relationships/image"/><Relationship Id="rId9" Target="../media/image8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2" Target="../media/image1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34.png" Type="http://schemas.openxmlformats.org/officeDocument/2006/relationships/image"/><Relationship Id="rId2" Target="../media/image1.jpeg" Type="http://schemas.openxmlformats.org/officeDocument/2006/relationships/image"/><Relationship Id="rId3" Target="../media/image26.png" Type="http://schemas.openxmlformats.org/officeDocument/2006/relationships/image"/><Relationship Id="rId4" Target="../media/image27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2.png" Type="http://schemas.openxmlformats.org/officeDocument/2006/relationships/image"/><Relationship Id="rId4" Target="../media/image33.sv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37.pn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../media/image48.svg" Type="http://schemas.openxmlformats.org/officeDocument/2006/relationships/image"/><Relationship Id="rId12" Target="../media/image49.png" Type="http://schemas.openxmlformats.org/officeDocument/2006/relationships/image"/><Relationship Id="rId13" Target="https://treasurer.mo.gov/MOScholars/HowToApply" TargetMode="External" Type="http://schemas.openxmlformats.org/officeDocument/2006/relationships/hyperlink"/><Relationship Id="rId2" Target="../media/image1.jpe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43.png" Type="http://schemas.openxmlformats.org/officeDocument/2006/relationships/image"/><Relationship Id="rId7" Target="../media/image44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svg" Type="http://schemas.openxmlformats.org/officeDocument/2006/relationships/image"/><Relationship Id="rId11" Target="../media/image58.png" Type="http://schemas.openxmlformats.org/officeDocument/2006/relationships/image"/><Relationship Id="rId12" Target="../media/image59.svg" Type="http://schemas.openxmlformats.org/officeDocument/2006/relationships/image"/><Relationship Id="rId13" Target="../media/image60.png" Type="http://schemas.openxmlformats.org/officeDocument/2006/relationships/image"/><Relationship Id="rId2" Target="../media/image1.jpeg" Type="http://schemas.openxmlformats.org/officeDocument/2006/relationships/image"/><Relationship Id="rId3" Target="../media/image50.png" Type="http://schemas.openxmlformats.org/officeDocument/2006/relationships/image"/><Relationship Id="rId4" Target="../media/image51.png" Type="http://schemas.openxmlformats.org/officeDocument/2006/relationships/image"/><Relationship Id="rId5" Target="../media/image52.png" Type="http://schemas.openxmlformats.org/officeDocument/2006/relationships/image"/><Relationship Id="rId6" Target="../media/image53.svg" Type="http://schemas.openxmlformats.org/officeDocument/2006/relationships/image"/><Relationship Id="rId7" Target="../media/image54.png" Type="http://schemas.openxmlformats.org/officeDocument/2006/relationships/image"/><Relationship Id="rId8" Target="../media/image55.svg" Type="http://schemas.openxmlformats.org/officeDocument/2006/relationships/image"/><Relationship Id="rId9" Target="../media/image5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svg" Type="http://schemas.openxmlformats.org/officeDocument/2006/relationships/image"/><Relationship Id="rId11" Target="../media/image65.png" Type="http://schemas.openxmlformats.org/officeDocument/2006/relationships/image"/><Relationship Id="rId12" Target="../media/image66.svg" Type="http://schemas.openxmlformats.org/officeDocument/2006/relationships/image"/><Relationship Id="rId13" Target="../media/image7.png" Type="http://schemas.openxmlformats.org/officeDocument/2006/relationships/image"/><Relationship Id="rId14" Target="../media/image8.svg" Type="http://schemas.openxmlformats.org/officeDocument/2006/relationships/image"/><Relationship Id="rId15" Target="../media/image67.png" Type="http://schemas.openxmlformats.org/officeDocument/2006/relationships/image"/><Relationship Id="rId2" Target="../media/image1.jpeg" Type="http://schemas.openxmlformats.org/officeDocument/2006/relationships/image"/><Relationship Id="rId3" Target="../media/image61.png" Type="http://schemas.openxmlformats.org/officeDocument/2006/relationships/image"/><Relationship Id="rId4" Target="../media/image62.png" Type="http://schemas.openxmlformats.org/officeDocument/2006/relationships/image"/><Relationship Id="rId5" Target="../media/image63.png" Type="http://schemas.openxmlformats.org/officeDocument/2006/relationships/image"/><Relationship Id="rId6" Target="../media/image64.svg" Type="http://schemas.openxmlformats.org/officeDocument/2006/relationships/image"/><Relationship Id="rId7" Target="../media/image41.png" Type="http://schemas.openxmlformats.org/officeDocument/2006/relationships/image"/><Relationship Id="rId8" Target="../media/image42.svg" Type="http://schemas.openxmlformats.org/officeDocument/2006/relationships/image"/><Relationship Id="rId9" Target="../media/image3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3.jpeg" Type="http://schemas.openxmlformats.org/officeDocument/2006/relationships/image"/><Relationship Id="rId2" Target="../media/image1.jpeg" Type="http://schemas.openxmlformats.org/officeDocument/2006/relationships/image"/><Relationship Id="rId3" Target="../media/image68.png" Type="http://schemas.openxmlformats.org/officeDocument/2006/relationships/image"/><Relationship Id="rId4" Target="../media/image69.pn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70.png" Type="http://schemas.openxmlformats.org/officeDocument/2006/relationships/image"/><Relationship Id="rId8" Target="../media/image71.svg" Type="http://schemas.openxmlformats.org/officeDocument/2006/relationships/image"/><Relationship Id="rId9" Target="../media/image7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99319" y="2081436"/>
            <a:ext cx="4436442" cy="4114800"/>
          </a:xfrm>
          <a:custGeom>
            <a:avLst/>
            <a:gdLst/>
            <a:ahLst/>
            <a:cxnLst/>
            <a:rect r="r" b="b" t="t" l="l"/>
            <a:pathLst>
              <a:path h="4114800" w="4436442">
                <a:moveTo>
                  <a:pt x="0" y="0"/>
                </a:moveTo>
                <a:lnTo>
                  <a:pt x="4436442" y="0"/>
                </a:lnTo>
                <a:lnTo>
                  <a:pt x="44364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9666782" y="3627728"/>
            <a:ext cx="9265074" cy="6659272"/>
          </a:xfrm>
          <a:custGeom>
            <a:avLst/>
            <a:gdLst/>
            <a:ahLst/>
            <a:cxnLst/>
            <a:rect r="r" b="b" t="t" l="l"/>
            <a:pathLst>
              <a:path h="6659272" w="9265074">
                <a:moveTo>
                  <a:pt x="9265074" y="0"/>
                </a:moveTo>
                <a:lnTo>
                  <a:pt x="0" y="0"/>
                </a:lnTo>
                <a:lnTo>
                  <a:pt x="0" y="6659272"/>
                </a:lnTo>
                <a:lnTo>
                  <a:pt x="9265074" y="6659272"/>
                </a:lnTo>
                <a:lnTo>
                  <a:pt x="9265074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07457" y="8008016"/>
            <a:ext cx="3356557" cy="1632126"/>
          </a:xfrm>
          <a:custGeom>
            <a:avLst/>
            <a:gdLst/>
            <a:ahLst/>
            <a:cxnLst/>
            <a:rect r="r" b="b" t="t" l="l"/>
            <a:pathLst>
              <a:path h="1632126" w="3356557">
                <a:moveTo>
                  <a:pt x="0" y="0"/>
                </a:moveTo>
                <a:lnTo>
                  <a:pt x="3356557" y="0"/>
                </a:lnTo>
                <a:lnTo>
                  <a:pt x="3356557" y="1632125"/>
                </a:lnTo>
                <a:lnTo>
                  <a:pt x="0" y="16321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2304" y="6534301"/>
            <a:ext cx="7315200" cy="658368"/>
          </a:xfrm>
          <a:custGeom>
            <a:avLst/>
            <a:gdLst/>
            <a:ahLst/>
            <a:cxnLst/>
            <a:rect r="r" b="b" t="t" l="l"/>
            <a:pathLst>
              <a:path h="658368" w="7315200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-95444" y="2390025"/>
            <a:ext cx="10648382" cy="3293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68"/>
              </a:lnSpc>
            </a:pPr>
            <a:r>
              <a:rPr lang="en-US" sz="7809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Missouri Empowerment Scholarship Accounts Program (MO Scholars)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347570" y="5906565"/>
            <a:ext cx="4770045" cy="52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92"/>
              </a:lnSpc>
              <a:spcBef>
                <a:spcPct val="0"/>
              </a:spcBef>
            </a:pPr>
            <a:r>
              <a:rPr lang="en-US" sz="3066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cycle 2026-2027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3811188">
            <a:off x="10994904" y="3919230"/>
            <a:ext cx="1604417" cy="1980762"/>
          </a:xfrm>
          <a:custGeom>
            <a:avLst/>
            <a:gdLst/>
            <a:ahLst/>
            <a:cxnLst/>
            <a:rect r="r" b="b" t="t" l="l"/>
            <a:pathLst>
              <a:path h="1980762" w="1604417">
                <a:moveTo>
                  <a:pt x="0" y="0"/>
                </a:moveTo>
                <a:lnTo>
                  <a:pt x="1604417" y="0"/>
                </a:lnTo>
                <a:lnTo>
                  <a:pt x="1604417" y="1980762"/>
                </a:lnTo>
                <a:lnTo>
                  <a:pt x="0" y="19807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08674" y="1195411"/>
            <a:ext cx="6382461" cy="837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45"/>
              </a:lnSpc>
              <a:spcBef>
                <a:spcPct val="0"/>
              </a:spcBef>
            </a:pPr>
            <a:r>
              <a:rPr lang="en-US" sz="4889">
                <a:solidFill>
                  <a:srgbClr val="A21C3C"/>
                </a:solidFill>
                <a:latin typeface="Children One"/>
                <a:ea typeface="Children One"/>
                <a:cs typeface="Children One"/>
                <a:sym typeface="Children One"/>
              </a:rPr>
              <a:t>YOUR School NAME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29227" y="5185271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29227" y="5776853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29227" y="6314867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1"/>
                </a:lnTo>
                <a:lnTo>
                  <a:pt x="0" y="3058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976298" y="7753888"/>
            <a:ext cx="5347636" cy="3836929"/>
          </a:xfrm>
          <a:custGeom>
            <a:avLst/>
            <a:gdLst/>
            <a:ahLst/>
            <a:cxnLst/>
            <a:rect r="r" b="b" t="t" l="l"/>
            <a:pathLst>
              <a:path h="3836929" w="5347636">
                <a:moveTo>
                  <a:pt x="0" y="0"/>
                </a:moveTo>
                <a:lnTo>
                  <a:pt x="5347636" y="0"/>
                </a:lnTo>
                <a:lnTo>
                  <a:pt x="5347636" y="3836929"/>
                </a:lnTo>
                <a:lnTo>
                  <a:pt x="0" y="38369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50688" y="2388129"/>
            <a:ext cx="12386625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More Questions?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2520005" y="3769064"/>
            <a:ext cx="4666538" cy="3138247"/>
          </a:xfrm>
          <a:custGeom>
            <a:avLst/>
            <a:gdLst/>
            <a:ahLst/>
            <a:cxnLst/>
            <a:rect r="r" b="b" t="t" l="l"/>
            <a:pathLst>
              <a:path h="3138247" w="4666538">
                <a:moveTo>
                  <a:pt x="0" y="0"/>
                </a:moveTo>
                <a:lnTo>
                  <a:pt x="4666538" y="0"/>
                </a:lnTo>
                <a:lnTo>
                  <a:pt x="4666538" y="3138246"/>
                </a:lnTo>
                <a:lnTo>
                  <a:pt x="0" y="31382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2700000">
            <a:off x="-625541" y="824482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2488436" y="0"/>
                </a:moveTo>
                <a:lnTo>
                  <a:pt x="0" y="0"/>
                </a:lnTo>
                <a:lnTo>
                  <a:pt x="0" y="2889331"/>
                </a:lnTo>
                <a:lnTo>
                  <a:pt x="2488436" y="2889331"/>
                </a:lnTo>
                <a:lnTo>
                  <a:pt x="248843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1541413">
            <a:off x="15932853" y="1380285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5" y="0"/>
                </a:lnTo>
                <a:lnTo>
                  <a:pt x="2337775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-292743">
            <a:off x="1028700" y="7142601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3" y="0"/>
                </a:lnTo>
                <a:lnTo>
                  <a:pt x="6762253" y="741030"/>
                </a:lnTo>
                <a:lnTo>
                  <a:pt x="0" y="74103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29760" y="2115999"/>
            <a:ext cx="1520927" cy="2105090"/>
          </a:xfrm>
          <a:custGeom>
            <a:avLst/>
            <a:gdLst/>
            <a:ahLst/>
            <a:cxnLst/>
            <a:rect r="r" b="b" t="t" l="l"/>
            <a:pathLst>
              <a:path h="2105090" w="1520927">
                <a:moveTo>
                  <a:pt x="0" y="0"/>
                </a:moveTo>
                <a:lnTo>
                  <a:pt x="1520928" y="0"/>
                </a:lnTo>
                <a:lnTo>
                  <a:pt x="1520928" y="2105090"/>
                </a:lnTo>
                <a:lnTo>
                  <a:pt x="0" y="2105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970992" y="8723895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192013" y="4379900"/>
            <a:ext cx="3211539" cy="580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6"/>
              </a:lnSpc>
            </a:pPr>
            <a:r>
              <a:rPr lang="en-US" sz="4673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Contact Us 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33720" y="5020349"/>
            <a:ext cx="6837081" cy="156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+123-456-2890</a:t>
            </a:r>
          </a:p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hello@reallygreatsite.com</a:t>
            </a:r>
          </a:p>
          <a:p>
            <a:pPr algn="l" marL="0" indent="0" lvl="0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www.reallygreatsite.com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192013" y="7030273"/>
            <a:ext cx="8909728" cy="554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78"/>
              </a:lnSpc>
            </a:pPr>
            <a:r>
              <a:rPr lang="en-US" sz="4492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22" tooltip="https://treasurer.mo.gov/Content/ContactUsForm?Value="/>
              </a:rPr>
              <a:t>MISSOURI STATE TREASURER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8776311" y="7883631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9234931" y="7765353"/>
            <a:ext cx="6742867" cy="970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0"/>
              </a:lnSpc>
              <a:spcBef>
                <a:spcPct val="0"/>
              </a:spcBef>
            </a:pPr>
            <a:r>
              <a:rPr lang="en-US" sz="253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Email: </a:t>
            </a:r>
            <a:r>
              <a:rPr lang="en-US" sz="2535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23" tooltip="https://treasurer.mo.gov/Content/ContactUsForm?Value="/>
              </a:rPr>
              <a:t>Contact the State Treasurer's Office</a:t>
            </a:r>
          </a:p>
          <a:p>
            <a:pPr algn="l">
              <a:lnSpc>
                <a:spcPts val="5097"/>
              </a:lnSpc>
              <a:spcBef>
                <a:spcPct val="0"/>
              </a:spcBef>
            </a:pPr>
            <a:r>
              <a:rPr lang="en-US" sz="253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Call: (573) 751-8533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320790" y="3826214"/>
            <a:ext cx="9476846" cy="350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7"/>
              </a:lnSpc>
            </a:pPr>
            <a:r>
              <a:rPr lang="en-US" sz="270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776311" y="8418063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35481">
            <a:off x="-669512" y="6238833"/>
            <a:ext cx="4833500" cy="3196152"/>
          </a:xfrm>
          <a:custGeom>
            <a:avLst/>
            <a:gdLst/>
            <a:ahLst/>
            <a:cxnLst/>
            <a:rect r="r" b="b" t="t" l="l"/>
            <a:pathLst>
              <a:path h="3196152" w="4833500">
                <a:moveTo>
                  <a:pt x="0" y="0"/>
                </a:moveTo>
                <a:lnTo>
                  <a:pt x="4833500" y="0"/>
                </a:lnTo>
                <a:lnTo>
                  <a:pt x="4833500" y="3196152"/>
                </a:lnTo>
                <a:lnTo>
                  <a:pt x="0" y="3196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399434"/>
            <a:ext cx="16612715" cy="2086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57"/>
              </a:lnSpc>
            </a:pPr>
            <a:r>
              <a:rPr lang="en-US" sz="7552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is Missouri Empowerment Scholarship Accounts Program </a:t>
            </a:r>
            <a:r>
              <a:rPr lang="en-US" sz="7552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(MO Scholars)?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2031449">
            <a:off x="16853529" y="3186553"/>
            <a:ext cx="756148" cy="1543159"/>
          </a:xfrm>
          <a:custGeom>
            <a:avLst/>
            <a:gdLst/>
            <a:ahLst/>
            <a:cxnLst/>
            <a:rect r="r" b="b" t="t" l="l"/>
            <a:pathLst>
              <a:path h="1543159" w="756148">
                <a:moveTo>
                  <a:pt x="0" y="0"/>
                </a:moveTo>
                <a:lnTo>
                  <a:pt x="756148" y="0"/>
                </a:lnTo>
                <a:lnTo>
                  <a:pt x="756148" y="1543159"/>
                </a:lnTo>
                <a:lnTo>
                  <a:pt x="0" y="15431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727829" y="9258300"/>
            <a:ext cx="7315200" cy="2953512"/>
          </a:xfrm>
          <a:custGeom>
            <a:avLst/>
            <a:gdLst/>
            <a:ahLst/>
            <a:cxnLst/>
            <a:rect r="r" b="b" t="t" l="l"/>
            <a:pathLst>
              <a:path h="2953512" w="7315200">
                <a:moveTo>
                  <a:pt x="0" y="0"/>
                </a:moveTo>
                <a:lnTo>
                  <a:pt x="7315200" y="0"/>
                </a:lnTo>
                <a:lnTo>
                  <a:pt x="7315200" y="2953512"/>
                </a:lnTo>
                <a:lnTo>
                  <a:pt x="0" y="2953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612715" y="8288883"/>
            <a:ext cx="2147651" cy="3201105"/>
          </a:xfrm>
          <a:custGeom>
            <a:avLst/>
            <a:gdLst/>
            <a:ahLst/>
            <a:cxnLst/>
            <a:rect r="r" b="b" t="t" l="l"/>
            <a:pathLst>
              <a:path h="3201105" w="2147651">
                <a:moveTo>
                  <a:pt x="0" y="0"/>
                </a:moveTo>
                <a:lnTo>
                  <a:pt x="2147651" y="0"/>
                </a:lnTo>
                <a:lnTo>
                  <a:pt x="2147651" y="3201105"/>
                </a:lnTo>
                <a:lnTo>
                  <a:pt x="0" y="32011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074589">
            <a:off x="-199318" y="5056875"/>
            <a:ext cx="4258179" cy="1240195"/>
          </a:xfrm>
          <a:custGeom>
            <a:avLst/>
            <a:gdLst/>
            <a:ahLst/>
            <a:cxnLst/>
            <a:rect r="r" b="b" t="t" l="l"/>
            <a:pathLst>
              <a:path h="1240195" w="4258179">
                <a:moveTo>
                  <a:pt x="0" y="0"/>
                </a:moveTo>
                <a:lnTo>
                  <a:pt x="4258179" y="0"/>
                </a:lnTo>
                <a:lnTo>
                  <a:pt x="4258179" y="1240195"/>
                </a:lnTo>
                <a:lnTo>
                  <a:pt x="0" y="12401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563902" y="4175761"/>
            <a:ext cx="12885216" cy="49389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In 2021, the Mi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ssouri General Assembly passed HB349 and SB86 which established the Missouri Empowerment Scholarship Accounts Program, MOS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c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h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o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lars.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he 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law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pr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o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v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de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 s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ate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tax cr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edit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f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or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c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o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nt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r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ibutions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to</a:t>
            </a:r>
            <a:r>
              <a:rPr lang="en-US" sz="2801" u="none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a</a:t>
            </a: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pproved, non-profit Educational Assistance Organizations (EAOs).</a:t>
            </a:r>
          </a:p>
          <a:p>
            <a:pPr algn="l">
              <a:lnSpc>
                <a:spcPts val="3921"/>
              </a:lnSpc>
              <a:spcBef>
                <a:spcPct val="0"/>
              </a:spcBef>
            </a:pPr>
          </a:p>
          <a:p>
            <a:pPr algn="l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Up to $7,145 approximate annual average per student.</a:t>
            </a:r>
          </a:p>
          <a:p>
            <a:pPr algn="l">
              <a:lnSpc>
                <a:spcPts val="3921"/>
              </a:lnSpc>
              <a:spcBef>
                <a:spcPct val="0"/>
              </a:spcBef>
            </a:pPr>
          </a:p>
          <a:p>
            <a:pPr algn="l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These EAOs use the contributions to award scholarships to Missouri students with Individual Education Plans (IEPs) and students living in low-income households. 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71512" y="2115333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9" y="0"/>
                </a:lnTo>
                <a:lnTo>
                  <a:pt x="3168439" y="1211927"/>
                </a:lnTo>
                <a:lnTo>
                  <a:pt x="0" y="1211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13454215" y="6409234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8" y="0"/>
                </a:lnTo>
                <a:lnTo>
                  <a:pt x="3168438" y="1211928"/>
                </a:lnTo>
                <a:lnTo>
                  <a:pt x="0" y="12119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13030" y="7420767"/>
            <a:ext cx="8969084" cy="4865728"/>
          </a:xfrm>
          <a:custGeom>
            <a:avLst/>
            <a:gdLst/>
            <a:ahLst/>
            <a:cxnLst/>
            <a:rect r="r" b="b" t="t" l="l"/>
            <a:pathLst>
              <a:path h="4865728" w="8969084">
                <a:moveTo>
                  <a:pt x="0" y="0"/>
                </a:moveTo>
                <a:lnTo>
                  <a:pt x="8969084" y="0"/>
                </a:lnTo>
                <a:lnTo>
                  <a:pt x="8969084" y="4865728"/>
                </a:lnTo>
                <a:lnTo>
                  <a:pt x="0" y="4865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77739">
            <a:off x="13769713" y="1306058"/>
            <a:ext cx="3509985" cy="2299040"/>
          </a:xfrm>
          <a:custGeom>
            <a:avLst/>
            <a:gdLst/>
            <a:ahLst/>
            <a:cxnLst/>
            <a:rect r="r" b="b" t="t" l="l"/>
            <a:pathLst>
              <a:path h="2299040" w="3509985">
                <a:moveTo>
                  <a:pt x="0" y="0"/>
                </a:moveTo>
                <a:lnTo>
                  <a:pt x="3509986" y="0"/>
                </a:lnTo>
                <a:lnTo>
                  <a:pt x="3509986" y="2299041"/>
                </a:lnTo>
                <a:lnTo>
                  <a:pt x="0" y="22990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3033677" y="4597682"/>
            <a:ext cx="12220647" cy="1372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00"/>
              </a:lnSpc>
              <a:spcBef>
                <a:spcPct val="0"/>
              </a:spcBef>
            </a:pPr>
            <a:r>
              <a:rPr lang="en-US" sz="10860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How It Works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1001652">
            <a:off x="15422888" y="2036810"/>
            <a:ext cx="1892635" cy="2169209"/>
          </a:xfrm>
          <a:custGeom>
            <a:avLst/>
            <a:gdLst/>
            <a:ahLst/>
            <a:cxnLst/>
            <a:rect r="r" b="b" t="t" l="l"/>
            <a:pathLst>
              <a:path h="2169209" w="1892635">
                <a:moveTo>
                  <a:pt x="1892635" y="0"/>
                </a:moveTo>
                <a:lnTo>
                  <a:pt x="0" y="0"/>
                </a:lnTo>
                <a:lnTo>
                  <a:pt x="0" y="2169209"/>
                </a:lnTo>
                <a:lnTo>
                  <a:pt x="1892635" y="2169209"/>
                </a:lnTo>
                <a:lnTo>
                  <a:pt x="1892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39928">
            <a:off x="229260" y="7556784"/>
            <a:ext cx="1481167" cy="2615747"/>
          </a:xfrm>
          <a:custGeom>
            <a:avLst/>
            <a:gdLst/>
            <a:ahLst/>
            <a:cxnLst/>
            <a:rect r="r" b="b" t="t" l="l"/>
            <a:pathLst>
              <a:path h="2615747" w="1481167">
                <a:moveTo>
                  <a:pt x="0" y="0"/>
                </a:moveTo>
                <a:lnTo>
                  <a:pt x="1481167" y="0"/>
                </a:lnTo>
                <a:lnTo>
                  <a:pt x="1481167" y="2615747"/>
                </a:lnTo>
                <a:lnTo>
                  <a:pt x="0" y="26157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3321197" y="995498"/>
            <a:ext cx="2001913" cy="1616545"/>
          </a:xfrm>
          <a:custGeom>
            <a:avLst/>
            <a:gdLst/>
            <a:ahLst/>
            <a:cxnLst/>
            <a:rect r="r" b="b" t="t" l="l"/>
            <a:pathLst>
              <a:path h="1616545" w="2001913">
                <a:moveTo>
                  <a:pt x="0" y="0"/>
                </a:moveTo>
                <a:lnTo>
                  <a:pt x="2001913" y="0"/>
                </a:lnTo>
                <a:lnTo>
                  <a:pt x="2001913" y="1616545"/>
                </a:lnTo>
                <a:lnTo>
                  <a:pt x="0" y="16165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043264" y="1882112"/>
            <a:ext cx="9277933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does it Cover?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636281" y="3121415"/>
            <a:ext cx="589069" cy="719473"/>
          </a:xfrm>
          <a:custGeom>
            <a:avLst/>
            <a:gdLst/>
            <a:ahLst/>
            <a:cxnLst/>
            <a:rect r="r" b="b" t="t" l="l"/>
            <a:pathLst>
              <a:path h="719473" w="589069">
                <a:moveTo>
                  <a:pt x="0" y="0"/>
                </a:moveTo>
                <a:lnTo>
                  <a:pt x="589069" y="0"/>
                </a:lnTo>
                <a:lnTo>
                  <a:pt x="589069" y="719473"/>
                </a:lnTo>
                <a:lnTo>
                  <a:pt x="0" y="7194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636281" y="3853977"/>
            <a:ext cx="589069" cy="719473"/>
          </a:xfrm>
          <a:custGeom>
            <a:avLst/>
            <a:gdLst/>
            <a:ahLst/>
            <a:cxnLst/>
            <a:rect r="r" b="b" t="t" l="l"/>
            <a:pathLst>
              <a:path h="719473" w="589069">
                <a:moveTo>
                  <a:pt x="0" y="0"/>
                </a:moveTo>
                <a:lnTo>
                  <a:pt x="589069" y="0"/>
                </a:lnTo>
                <a:lnTo>
                  <a:pt x="589069" y="719474"/>
                </a:lnTo>
                <a:lnTo>
                  <a:pt x="0" y="7194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636281" y="4573451"/>
            <a:ext cx="589069" cy="719473"/>
          </a:xfrm>
          <a:custGeom>
            <a:avLst/>
            <a:gdLst/>
            <a:ahLst/>
            <a:cxnLst/>
            <a:rect r="r" b="b" t="t" l="l"/>
            <a:pathLst>
              <a:path h="719473" w="589069">
                <a:moveTo>
                  <a:pt x="0" y="0"/>
                </a:moveTo>
                <a:lnTo>
                  <a:pt x="589069" y="0"/>
                </a:lnTo>
                <a:lnTo>
                  <a:pt x="589069" y="719473"/>
                </a:lnTo>
                <a:lnTo>
                  <a:pt x="0" y="7194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403230" y="3209358"/>
            <a:ext cx="9996755" cy="532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3"/>
              </a:lnSpc>
              <a:spcBef>
                <a:spcPct val="0"/>
              </a:spcBef>
            </a:pPr>
            <a:r>
              <a:rPr lang="en-US" sz="2717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Tuition + fees at private school, public school Classes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03230" y="4008515"/>
            <a:ext cx="9996755" cy="532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3"/>
              </a:lnSpc>
              <a:spcBef>
                <a:spcPct val="0"/>
              </a:spcBef>
            </a:pPr>
            <a:r>
              <a:rPr lang="en-US" sz="2717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Virtual school textbooks &amp; curriculum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13493" y="4705042"/>
            <a:ext cx="9996755" cy="532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3"/>
              </a:lnSpc>
              <a:spcBef>
                <a:spcPct val="0"/>
              </a:spcBef>
            </a:pPr>
            <a:r>
              <a:rPr lang="en-US" sz="2717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Educational therapies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2636281" y="5238031"/>
            <a:ext cx="589069" cy="719473"/>
          </a:xfrm>
          <a:custGeom>
            <a:avLst/>
            <a:gdLst/>
            <a:ahLst/>
            <a:cxnLst/>
            <a:rect r="r" b="b" t="t" l="l"/>
            <a:pathLst>
              <a:path h="719473" w="589069">
                <a:moveTo>
                  <a:pt x="0" y="0"/>
                </a:moveTo>
                <a:lnTo>
                  <a:pt x="589069" y="0"/>
                </a:lnTo>
                <a:lnTo>
                  <a:pt x="589069" y="719473"/>
                </a:lnTo>
                <a:lnTo>
                  <a:pt x="0" y="7194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636281" y="5957504"/>
            <a:ext cx="589069" cy="719473"/>
          </a:xfrm>
          <a:custGeom>
            <a:avLst/>
            <a:gdLst/>
            <a:ahLst/>
            <a:cxnLst/>
            <a:rect r="r" b="b" t="t" l="l"/>
            <a:pathLst>
              <a:path h="719473" w="589069">
                <a:moveTo>
                  <a:pt x="0" y="0"/>
                </a:moveTo>
                <a:lnTo>
                  <a:pt x="589069" y="0"/>
                </a:lnTo>
                <a:lnTo>
                  <a:pt x="589069" y="719473"/>
                </a:lnTo>
                <a:lnTo>
                  <a:pt x="0" y="7194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636281" y="6694642"/>
            <a:ext cx="589069" cy="719473"/>
          </a:xfrm>
          <a:custGeom>
            <a:avLst/>
            <a:gdLst/>
            <a:ahLst/>
            <a:cxnLst/>
            <a:rect r="r" b="b" t="t" l="l"/>
            <a:pathLst>
              <a:path h="719473" w="589069">
                <a:moveTo>
                  <a:pt x="0" y="0"/>
                </a:moveTo>
                <a:lnTo>
                  <a:pt x="589069" y="0"/>
                </a:lnTo>
                <a:lnTo>
                  <a:pt x="589069" y="719474"/>
                </a:lnTo>
                <a:lnTo>
                  <a:pt x="0" y="7194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403230" y="5343036"/>
            <a:ext cx="9996755" cy="532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3"/>
              </a:lnSpc>
              <a:spcBef>
                <a:spcPct val="0"/>
              </a:spcBef>
            </a:pPr>
            <a:r>
              <a:rPr lang="en-US" sz="2717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Tutoring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403230" y="6037950"/>
            <a:ext cx="9996755" cy="532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3"/>
              </a:lnSpc>
              <a:spcBef>
                <a:spcPct val="0"/>
              </a:spcBef>
            </a:pPr>
            <a:r>
              <a:rPr lang="en-US" sz="2717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Transportation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403230" y="6756616"/>
            <a:ext cx="9996755" cy="532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3"/>
              </a:lnSpc>
              <a:spcBef>
                <a:spcPct val="0"/>
              </a:spcBef>
            </a:pPr>
            <a:r>
              <a:rPr lang="en-US" sz="2717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Certain approved technology devices 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636281" y="7344070"/>
            <a:ext cx="589069" cy="719473"/>
          </a:xfrm>
          <a:custGeom>
            <a:avLst/>
            <a:gdLst/>
            <a:ahLst/>
            <a:cxnLst/>
            <a:rect r="r" b="b" t="t" l="l"/>
            <a:pathLst>
              <a:path h="719473" w="589069">
                <a:moveTo>
                  <a:pt x="0" y="0"/>
                </a:moveTo>
                <a:lnTo>
                  <a:pt x="589069" y="0"/>
                </a:lnTo>
                <a:lnTo>
                  <a:pt x="589069" y="719473"/>
                </a:lnTo>
                <a:lnTo>
                  <a:pt x="0" y="7194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413493" y="7453144"/>
            <a:ext cx="9996755" cy="1097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83"/>
              </a:lnSpc>
              <a:spcBef>
                <a:spcPct val="0"/>
              </a:spcBef>
            </a:pPr>
            <a:r>
              <a:rPr lang="en-US" sz="2717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Extracurricular activities, including after school programs and summer education programs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4106842" y="6112836"/>
            <a:ext cx="3965847" cy="4218986"/>
          </a:xfrm>
          <a:custGeom>
            <a:avLst/>
            <a:gdLst/>
            <a:ahLst/>
            <a:cxnLst/>
            <a:rect r="r" b="b" t="t" l="l"/>
            <a:pathLst>
              <a:path h="4218986" w="3965847">
                <a:moveTo>
                  <a:pt x="0" y="0"/>
                </a:moveTo>
                <a:lnTo>
                  <a:pt x="3965847" y="0"/>
                </a:lnTo>
                <a:lnTo>
                  <a:pt x="3965847" y="4218986"/>
                </a:lnTo>
                <a:lnTo>
                  <a:pt x="0" y="4218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01283" y="2708626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1" y="0"/>
                </a:lnTo>
                <a:lnTo>
                  <a:pt x="546711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701283" y="4108149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1" y="0"/>
                </a:lnTo>
                <a:lnTo>
                  <a:pt x="546711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7508" y="2708626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35050" y="7672171"/>
            <a:ext cx="4114435" cy="2810673"/>
          </a:xfrm>
          <a:custGeom>
            <a:avLst/>
            <a:gdLst/>
            <a:ahLst/>
            <a:cxnLst/>
            <a:rect r="r" b="b" t="t" l="l"/>
            <a:pathLst>
              <a:path h="2810673" w="4114435">
                <a:moveTo>
                  <a:pt x="0" y="0"/>
                </a:moveTo>
                <a:lnTo>
                  <a:pt x="4114435" y="0"/>
                </a:lnTo>
                <a:lnTo>
                  <a:pt x="4114435" y="2810673"/>
                </a:lnTo>
                <a:lnTo>
                  <a:pt x="0" y="28106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069748" y="1252392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4858454" y="0"/>
            <a:ext cx="1211294" cy="2057400"/>
          </a:xfrm>
          <a:custGeom>
            <a:avLst/>
            <a:gdLst/>
            <a:ahLst/>
            <a:cxnLst/>
            <a:rect r="r" b="b" t="t" l="l"/>
            <a:pathLst>
              <a:path h="2057400" w="1211294">
                <a:moveTo>
                  <a:pt x="0" y="0"/>
                </a:moveTo>
                <a:lnTo>
                  <a:pt x="1211294" y="0"/>
                </a:lnTo>
                <a:lnTo>
                  <a:pt x="121129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2701283" y="5509313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1" y="0"/>
                </a:lnTo>
                <a:lnTo>
                  <a:pt x="546711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288119" y="1247775"/>
            <a:ext cx="7346438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is Eligible?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418987" y="2826915"/>
            <a:ext cx="10761327" cy="1736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5"/>
              </a:lnSpc>
            </a:pPr>
            <a:r>
              <a:rPr lang="en-US" sz="262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Student Eligibility</a:t>
            </a:r>
          </a:p>
          <a:p>
            <a:pPr algn="l" marL="523698" indent="-261849" lvl="1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Must meet requirements under M</a:t>
            </a:r>
            <a:r>
              <a:rPr lang="en-US" sz="242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issouri Revised Statutes 166.700(9)</a:t>
            </a:r>
          </a:p>
          <a:p>
            <a:pPr algn="l" marL="523698" indent="-261849" lvl="1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Must meet one of the following criteria:</a:t>
            </a:r>
          </a:p>
          <a:p>
            <a:pPr algn="just">
              <a:lnSpc>
                <a:spcPts val="3395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3418987" y="4283149"/>
            <a:ext cx="14294859" cy="5891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25"/>
              </a:lnSpc>
            </a:pPr>
            <a:r>
              <a:rPr lang="en-US" sz="266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Students with Disabilitie</a:t>
            </a:r>
            <a:r>
              <a:rPr lang="en-US" sz="266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</a:t>
            </a:r>
          </a:p>
          <a:p>
            <a:pPr algn="l" marL="552709" indent="-276355" lvl="1">
              <a:lnSpc>
                <a:spcPts val="3584"/>
              </a:lnSpc>
              <a:buFont typeface="Arial"/>
              <a:buChar char="•"/>
            </a:pP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Have an approved Individualized Education Program (IEP) under IDEA</a:t>
            </a:r>
          </a:p>
          <a:p>
            <a:pPr algn="l" marL="552709" indent="-276355" lvl="1">
              <a:lnSpc>
                <a:spcPts val="3584"/>
              </a:lnSpc>
              <a:buFont typeface="Arial"/>
              <a:buChar char="•"/>
            </a:pP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(Students with ISPs not developed under IDEA a</a:t>
            </a: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re not eligible)</a:t>
            </a:r>
          </a:p>
          <a:p>
            <a:pPr algn="l">
              <a:lnSpc>
                <a:spcPts val="3725"/>
              </a:lnSpc>
            </a:pPr>
            <a:r>
              <a:rPr lang="en-US" sz="266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Income-Based Eligibility</a:t>
            </a:r>
          </a:p>
          <a:p>
            <a:pPr algn="l" marL="552709" indent="-276355" lvl="1">
              <a:lnSpc>
                <a:spcPts val="3584"/>
              </a:lnSpc>
              <a:buFont typeface="Arial"/>
              <a:buChar char="•"/>
            </a:pP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Household income at or below 300% of the free and reduced lunch threshold, and meet at least one of the following:</a:t>
            </a:r>
          </a:p>
          <a:p>
            <a:pPr algn="l" marL="1105419" indent="-368473" lvl="2">
              <a:lnSpc>
                <a:spcPts val="3584"/>
              </a:lnSpc>
              <a:buFont typeface="Arial"/>
              <a:buChar char="⚬"/>
            </a:pP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Attended a public school full-time for at least one semester in the past 12 months</a:t>
            </a:r>
          </a:p>
          <a:p>
            <a:pPr algn="l" marL="1105419" indent="-368473" lvl="2">
              <a:lnSpc>
                <a:spcPts val="3584"/>
              </a:lnSpc>
              <a:buFont typeface="Arial"/>
              <a:buChar char="⚬"/>
            </a:pP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Eligible to begin kindergarten or first grade</a:t>
            </a:r>
          </a:p>
          <a:p>
            <a:pPr algn="l" marL="1105419" indent="-368473" lvl="2">
              <a:lnSpc>
                <a:spcPts val="3584"/>
              </a:lnSpc>
              <a:buFont typeface="Arial"/>
              <a:buChar char="⚬"/>
            </a:pP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Sibling of a current or previous scholarship recipient</a:t>
            </a:r>
          </a:p>
          <a:p>
            <a:pPr algn="l" marL="552709" indent="-276355" lvl="1">
              <a:lnSpc>
                <a:spcPts val="3584"/>
              </a:lnSpc>
              <a:buFont typeface="Arial"/>
              <a:buChar char="•"/>
            </a:pPr>
            <a:r>
              <a:rPr lang="en-US" sz="2560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Income eligibility guidelines are set annually by the federal government (see link for details)</a:t>
            </a:r>
          </a:p>
          <a:p>
            <a:pPr algn="l">
              <a:lnSpc>
                <a:spcPts val="3442"/>
              </a:lnSpc>
            </a:pPr>
          </a:p>
          <a:p>
            <a:pPr algn="just">
              <a:lnSpc>
                <a:spcPts val="3442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883585" y="3798103"/>
            <a:ext cx="6334657" cy="5814687"/>
          </a:xfrm>
          <a:custGeom>
            <a:avLst/>
            <a:gdLst/>
            <a:ahLst/>
            <a:cxnLst/>
            <a:rect r="r" b="b" t="t" l="l"/>
            <a:pathLst>
              <a:path h="5814687" w="6334657">
                <a:moveTo>
                  <a:pt x="6334657" y="0"/>
                </a:moveTo>
                <a:lnTo>
                  <a:pt x="0" y="0"/>
                </a:lnTo>
                <a:lnTo>
                  <a:pt x="0" y="5814687"/>
                </a:lnTo>
                <a:lnTo>
                  <a:pt x="6334657" y="5814687"/>
                </a:lnTo>
                <a:lnTo>
                  <a:pt x="633465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700000">
            <a:off x="-561993" y="724857"/>
            <a:ext cx="2122226" cy="3209415"/>
          </a:xfrm>
          <a:custGeom>
            <a:avLst/>
            <a:gdLst/>
            <a:ahLst/>
            <a:cxnLst/>
            <a:rect r="r" b="b" t="t" l="l"/>
            <a:pathLst>
              <a:path h="3209415" w="2122226">
                <a:moveTo>
                  <a:pt x="0" y="0"/>
                </a:moveTo>
                <a:lnTo>
                  <a:pt x="2122225" y="0"/>
                </a:lnTo>
                <a:lnTo>
                  <a:pt x="2122225" y="3209415"/>
                </a:lnTo>
                <a:lnTo>
                  <a:pt x="0" y="32094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10185647">
            <a:off x="5662917" y="710974"/>
            <a:ext cx="3110650" cy="1261110"/>
          </a:xfrm>
          <a:custGeom>
            <a:avLst/>
            <a:gdLst/>
            <a:ahLst/>
            <a:cxnLst/>
            <a:rect r="r" b="b" t="t" l="l"/>
            <a:pathLst>
              <a:path h="1261110" w="3110650">
                <a:moveTo>
                  <a:pt x="0" y="0"/>
                </a:moveTo>
                <a:lnTo>
                  <a:pt x="3110650" y="0"/>
                </a:lnTo>
                <a:lnTo>
                  <a:pt x="3110650" y="1261110"/>
                </a:lnTo>
                <a:lnTo>
                  <a:pt x="0" y="12611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464585" y="2329564"/>
            <a:ext cx="1136076" cy="2370941"/>
          </a:xfrm>
          <a:custGeom>
            <a:avLst/>
            <a:gdLst/>
            <a:ahLst/>
            <a:cxnLst/>
            <a:rect r="r" b="b" t="t" l="l"/>
            <a:pathLst>
              <a:path h="2370941" w="1136076">
                <a:moveTo>
                  <a:pt x="0" y="0"/>
                </a:moveTo>
                <a:lnTo>
                  <a:pt x="1136076" y="0"/>
                </a:lnTo>
                <a:lnTo>
                  <a:pt x="1136076" y="2370942"/>
                </a:lnTo>
                <a:lnTo>
                  <a:pt x="0" y="23709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013579" y="4994822"/>
            <a:ext cx="2588783" cy="2575839"/>
          </a:xfrm>
          <a:custGeom>
            <a:avLst/>
            <a:gdLst/>
            <a:ahLst/>
            <a:cxnLst/>
            <a:rect r="r" b="b" t="t" l="l"/>
            <a:pathLst>
              <a:path h="2575839" w="2588783">
                <a:moveTo>
                  <a:pt x="0" y="0"/>
                </a:moveTo>
                <a:lnTo>
                  <a:pt x="2588783" y="0"/>
                </a:lnTo>
                <a:lnTo>
                  <a:pt x="2588783" y="2575839"/>
                </a:lnTo>
                <a:lnTo>
                  <a:pt x="0" y="25758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12"/>
          <a:stretch>
            <a:fillRect/>
          </a:stretch>
        </p:blipFill>
        <p:spPr>
          <a:xfrm rot="0">
            <a:off x="15184668" y="5475909"/>
            <a:ext cx="2157868" cy="2157868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6074452" y="3094299"/>
            <a:ext cx="11184848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 do I need to apply?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636480" y="4621570"/>
            <a:ext cx="8161788" cy="2273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31"/>
              </a:lnSpc>
              <a:spcBef>
                <a:spcPct val="0"/>
              </a:spcBef>
            </a:pPr>
            <a:r>
              <a:rPr lang="en-US" sz="3716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INSTRUCTIONS FROM THE </a:t>
            </a:r>
            <a:r>
              <a:rPr lang="en-US" sz="3716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MISSOURI STATE TREASURER</a:t>
            </a:r>
            <a:r>
              <a:rPr lang="en-US" sz="3716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</a:t>
            </a:r>
            <a:r>
              <a:rPr lang="en-US" sz="3716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13" tooltip="https://treasurer.mo.gov/MOScholars/HowToApply"/>
              </a:rPr>
              <a:t>HOW TO APPLY FOR YOUR CHILD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96337" y="-2638178"/>
            <a:ext cx="9156367" cy="5276356"/>
          </a:xfrm>
          <a:custGeom>
            <a:avLst/>
            <a:gdLst/>
            <a:ahLst/>
            <a:cxnLst/>
            <a:rect r="r" b="b" t="t" l="l"/>
            <a:pathLst>
              <a:path h="5276356" w="9156367">
                <a:moveTo>
                  <a:pt x="9156367" y="0"/>
                </a:moveTo>
                <a:lnTo>
                  <a:pt x="0" y="0"/>
                </a:lnTo>
                <a:lnTo>
                  <a:pt x="0" y="5276356"/>
                </a:lnTo>
                <a:lnTo>
                  <a:pt x="9156367" y="5276356"/>
                </a:lnTo>
                <a:lnTo>
                  <a:pt x="915636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64682" y="5143500"/>
            <a:ext cx="9587883" cy="8229600"/>
          </a:xfrm>
          <a:custGeom>
            <a:avLst/>
            <a:gdLst/>
            <a:ahLst/>
            <a:cxnLst/>
            <a:rect r="r" b="b" t="t" l="l"/>
            <a:pathLst>
              <a:path h="8229600" w="9587883">
                <a:moveTo>
                  <a:pt x="0" y="0"/>
                </a:moveTo>
                <a:lnTo>
                  <a:pt x="9587884" y="0"/>
                </a:lnTo>
                <a:lnTo>
                  <a:pt x="95878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52959">
            <a:off x="-298356" y="7415255"/>
            <a:ext cx="3002924" cy="1843045"/>
          </a:xfrm>
          <a:custGeom>
            <a:avLst/>
            <a:gdLst/>
            <a:ahLst/>
            <a:cxnLst/>
            <a:rect r="r" b="b" t="t" l="l"/>
            <a:pathLst>
              <a:path h="1843045" w="3002924">
                <a:moveTo>
                  <a:pt x="0" y="0"/>
                </a:moveTo>
                <a:lnTo>
                  <a:pt x="3002924" y="0"/>
                </a:lnTo>
                <a:lnTo>
                  <a:pt x="3002924" y="1843045"/>
                </a:lnTo>
                <a:lnTo>
                  <a:pt x="0" y="1843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5010649" y="-657559"/>
            <a:ext cx="5014896" cy="3372517"/>
          </a:xfrm>
          <a:custGeom>
            <a:avLst/>
            <a:gdLst/>
            <a:ahLst/>
            <a:cxnLst/>
            <a:rect r="r" b="b" t="t" l="l"/>
            <a:pathLst>
              <a:path h="3372517" w="5014896">
                <a:moveTo>
                  <a:pt x="0" y="0"/>
                </a:moveTo>
                <a:lnTo>
                  <a:pt x="5014896" y="0"/>
                </a:lnTo>
                <a:lnTo>
                  <a:pt x="5014896" y="3372518"/>
                </a:lnTo>
                <a:lnTo>
                  <a:pt x="0" y="33725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-961833" y="2638178"/>
            <a:ext cx="4329877" cy="1345870"/>
          </a:xfrm>
          <a:custGeom>
            <a:avLst/>
            <a:gdLst/>
            <a:ahLst/>
            <a:cxnLst/>
            <a:rect r="r" b="b" t="t" l="l"/>
            <a:pathLst>
              <a:path h="1345870" w="4329877">
                <a:moveTo>
                  <a:pt x="0" y="0"/>
                </a:moveTo>
                <a:lnTo>
                  <a:pt x="4329877" y="0"/>
                </a:lnTo>
                <a:lnTo>
                  <a:pt x="4329877" y="1345870"/>
                </a:lnTo>
                <a:lnTo>
                  <a:pt x="0" y="13458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762874" y="9258300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2" y="0"/>
                </a:lnTo>
                <a:lnTo>
                  <a:pt x="6762252" y="741030"/>
                </a:lnTo>
                <a:lnTo>
                  <a:pt x="0" y="7410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684083" y="2058326"/>
            <a:ext cx="14322034" cy="3085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916"/>
              </a:lnSpc>
              <a:spcBef>
                <a:spcPct val="0"/>
              </a:spcBef>
            </a:pPr>
            <a:r>
              <a:rPr lang="en-US" sz="8512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Missouri Empowerment Scholarship Accounts Program (MO Scholars) Website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3"/>
          <a:stretch>
            <a:fillRect/>
          </a:stretch>
        </p:blipFill>
        <p:spPr>
          <a:xfrm rot="0">
            <a:off x="7033020" y="5037375"/>
            <a:ext cx="4221960" cy="4221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006707">
            <a:off x="-4968022" y="5537673"/>
            <a:ext cx="7924419" cy="8229600"/>
          </a:xfrm>
          <a:custGeom>
            <a:avLst/>
            <a:gdLst/>
            <a:ahLst/>
            <a:cxnLst/>
            <a:rect r="r" b="b" t="t" l="l"/>
            <a:pathLst>
              <a:path h="8229600" w="7924419">
                <a:moveTo>
                  <a:pt x="0" y="0"/>
                </a:moveTo>
                <a:lnTo>
                  <a:pt x="7924419" y="0"/>
                </a:lnTo>
                <a:lnTo>
                  <a:pt x="792441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296118" y="598807"/>
            <a:ext cx="2946227" cy="2948069"/>
          </a:xfrm>
          <a:custGeom>
            <a:avLst/>
            <a:gdLst/>
            <a:ahLst/>
            <a:cxnLst/>
            <a:rect r="r" b="b" t="t" l="l"/>
            <a:pathLst>
              <a:path h="2948069" w="2946227">
                <a:moveTo>
                  <a:pt x="0" y="0"/>
                </a:moveTo>
                <a:lnTo>
                  <a:pt x="2946227" y="0"/>
                </a:lnTo>
                <a:lnTo>
                  <a:pt x="2946227" y="2948069"/>
                </a:lnTo>
                <a:lnTo>
                  <a:pt x="0" y="2948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435664" y="-15442"/>
            <a:ext cx="4335536" cy="2088283"/>
          </a:xfrm>
          <a:custGeom>
            <a:avLst/>
            <a:gdLst/>
            <a:ahLst/>
            <a:cxnLst/>
            <a:rect r="r" b="b" t="t" l="l"/>
            <a:pathLst>
              <a:path h="2088283" w="4335536">
                <a:moveTo>
                  <a:pt x="0" y="0"/>
                </a:moveTo>
                <a:lnTo>
                  <a:pt x="4335537" y="0"/>
                </a:lnTo>
                <a:lnTo>
                  <a:pt x="4335537" y="2088284"/>
                </a:lnTo>
                <a:lnTo>
                  <a:pt x="0" y="2088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366702">
            <a:off x="-140187" y="1365701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4" y="0"/>
                </a:lnTo>
                <a:lnTo>
                  <a:pt x="2337774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7199174" y="6815916"/>
            <a:ext cx="1437953" cy="2442384"/>
          </a:xfrm>
          <a:custGeom>
            <a:avLst/>
            <a:gdLst/>
            <a:ahLst/>
            <a:cxnLst/>
            <a:rect r="r" b="b" t="t" l="l"/>
            <a:pathLst>
              <a:path h="2442384" w="1437953">
                <a:moveTo>
                  <a:pt x="0" y="0"/>
                </a:moveTo>
                <a:lnTo>
                  <a:pt x="1437953" y="0"/>
                </a:lnTo>
                <a:lnTo>
                  <a:pt x="1437953" y="2442384"/>
                </a:lnTo>
                <a:lnTo>
                  <a:pt x="0" y="24423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1411591">
            <a:off x="17430871" y="1059203"/>
            <a:ext cx="1311208" cy="2887064"/>
          </a:xfrm>
          <a:custGeom>
            <a:avLst/>
            <a:gdLst/>
            <a:ahLst/>
            <a:cxnLst/>
            <a:rect r="r" b="b" t="t" l="l"/>
            <a:pathLst>
              <a:path h="2887064" w="1311208">
                <a:moveTo>
                  <a:pt x="0" y="0"/>
                </a:moveTo>
                <a:lnTo>
                  <a:pt x="1311208" y="0"/>
                </a:lnTo>
                <a:lnTo>
                  <a:pt x="1311208" y="2887064"/>
                </a:lnTo>
                <a:lnTo>
                  <a:pt x="0" y="28870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277898" y="1102799"/>
            <a:ext cx="11732204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IMPORTANT DATES TO SAVE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8722855">
            <a:off x="13601463" y="9083788"/>
            <a:ext cx="4335536" cy="2088283"/>
          </a:xfrm>
          <a:custGeom>
            <a:avLst/>
            <a:gdLst/>
            <a:ahLst/>
            <a:cxnLst/>
            <a:rect r="r" b="b" t="t" l="l"/>
            <a:pathLst>
              <a:path h="2088283" w="4335536">
                <a:moveTo>
                  <a:pt x="0" y="0"/>
                </a:moveTo>
                <a:lnTo>
                  <a:pt x="4335536" y="0"/>
                </a:lnTo>
                <a:lnTo>
                  <a:pt x="4335536" y="2088283"/>
                </a:lnTo>
                <a:lnTo>
                  <a:pt x="0" y="20882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277898" y="4415721"/>
            <a:ext cx="13102985" cy="831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46"/>
              </a:lnSpc>
              <a:spcBef>
                <a:spcPct val="0"/>
              </a:spcBef>
            </a:pPr>
            <a:r>
              <a:rPr lang="en-US" sz="6609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Application Period Opens: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3277898" y="2306220"/>
            <a:ext cx="9190822" cy="827174"/>
          </a:xfrm>
          <a:custGeom>
            <a:avLst/>
            <a:gdLst/>
            <a:ahLst/>
            <a:cxnLst/>
            <a:rect r="r" b="b" t="t" l="l"/>
            <a:pathLst>
              <a:path h="827174" w="9190822">
                <a:moveTo>
                  <a:pt x="0" y="0"/>
                </a:moveTo>
                <a:lnTo>
                  <a:pt x="9190822" y="0"/>
                </a:lnTo>
                <a:lnTo>
                  <a:pt x="9190822" y="827174"/>
                </a:lnTo>
                <a:lnTo>
                  <a:pt x="0" y="82717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277898" y="7387283"/>
            <a:ext cx="13396521" cy="120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3"/>
              </a:lnSpc>
            </a:pPr>
            <a:r>
              <a:rPr lang="en-US" sz="229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Deadlines vary by organization — families are encouraged to apply as early as possible</a:t>
            </a:r>
          </a:p>
          <a:p>
            <a:pPr algn="just">
              <a:lnSpc>
                <a:spcPts val="3213"/>
              </a:lnSpc>
              <a:spcBef>
                <a:spcPct val="0"/>
              </a:spcBef>
            </a:pPr>
          </a:p>
          <a:p>
            <a:pPr algn="just">
              <a:lnSpc>
                <a:spcPts val="3213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3277898" y="5342922"/>
            <a:ext cx="13396521" cy="1200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13"/>
              </a:lnSpc>
            </a:pPr>
            <a:r>
              <a:rPr lang="en-US" sz="2295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Typically opens early in the year (varies by scholarship organization)</a:t>
            </a:r>
          </a:p>
          <a:p>
            <a:pPr algn="just">
              <a:lnSpc>
                <a:spcPts val="3213"/>
              </a:lnSpc>
              <a:spcBef>
                <a:spcPct val="0"/>
              </a:spcBef>
            </a:pPr>
          </a:p>
          <a:p>
            <a:pPr algn="just">
              <a:lnSpc>
                <a:spcPts val="3213"/>
              </a:lnSpc>
              <a:spcBef>
                <a:spcPct val="0"/>
              </a:spcBef>
            </a:pPr>
          </a:p>
        </p:txBody>
      </p:sp>
      <p:sp>
        <p:nvSpPr>
          <p:cNvPr name="TextBox 15" id="15"/>
          <p:cNvSpPr txBox="true"/>
          <p:nvPr/>
        </p:nvSpPr>
        <p:spPr>
          <a:xfrm rot="0">
            <a:off x="3277898" y="6393024"/>
            <a:ext cx="13102985" cy="831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46"/>
              </a:lnSpc>
              <a:spcBef>
                <a:spcPct val="0"/>
              </a:spcBef>
            </a:pPr>
            <a:r>
              <a:rPr lang="en-US" sz="6609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Application Deadlines: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15"/>
          <a:stretch>
            <a:fillRect/>
          </a:stretch>
        </p:blipFill>
        <p:spPr>
          <a:xfrm rot="0">
            <a:off x="13378378" y="5237590"/>
            <a:ext cx="1835479" cy="18354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09810" y="7283112"/>
            <a:ext cx="3008101" cy="2564407"/>
          </a:xfrm>
          <a:custGeom>
            <a:avLst/>
            <a:gdLst/>
            <a:ahLst/>
            <a:cxnLst/>
            <a:rect r="r" b="b" t="t" l="l"/>
            <a:pathLst>
              <a:path h="2564407" w="3008101">
                <a:moveTo>
                  <a:pt x="0" y="0"/>
                </a:moveTo>
                <a:lnTo>
                  <a:pt x="3008101" y="0"/>
                </a:lnTo>
                <a:lnTo>
                  <a:pt x="3008101" y="2564407"/>
                </a:lnTo>
                <a:lnTo>
                  <a:pt x="0" y="2564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77932">
            <a:off x="1028700" y="1393555"/>
            <a:ext cx="3725540" cy="1721510"/>
          </a:xfrm>
          <a:custGeom>
            <a:avLst/>
            <a:gdLst/>
            <a:ahLst/>
            <a:cxnLst/>
            <a:rect r="r" b="b" t="t" l="l"/>
            <a:pathLst>
              <a:path h="1721510" w="3725540">
                <a:moveTo>
                  <a:pt x="0" y="0"/>
                </a:moveTo>
                <a:lnTo>
                  <a:pt x="3725540" y="0"/>
                </a:lnTo>
                <a:lnTo>
                  <a:pt x="3725540" y="1721510"/>
                </a:lnTo>
                <a:lnTo>
                  <a:pt x="0" y="17215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1001652">
            <a:off x="15924878" y="1304139"/>
            <a:ext cx="2166662" cy="2483281"/>
          </a:xfrm>
          <a:custGeom>
            <a:avLst/>
            <a:gdLst/>
            <a:ahLst/>
            <a:cxnLst/>
            <a:rect r="r" b="b" t="t" l="l"/>
            <a:pathLst>
              <a:path h="2483281" w="2166662">
                <a:moveTo>
                  <a:pt x="2166662" y="0"/>
                </a:moveTo>
                <a:lnTo>
                  <a:pt x="0" y="0"/>
                </a:lnTo>
                <a:lnTo>
                  <a:pt x="0" y="2483281"/>
                </a:lnTo>
                <a:lnTo>
                  <a:pt x="2166662" y="2483281"/>
                </a:lnTo>
                <a:lnTo>
                  <a:pt x="216666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604791">
            <a:off x="-801812" y="678045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0" y="0"/>
                </a:moveTo>
                <a:lnTo>
                  <a:pt x="2488436" y="0"/>
                </a:lnTo>
                <a:lnTo>
                  <a:pt x="2488436" y="2889331"/>
                </a:lnTo>
                <a:lnTo>
                  <a:pt x="0" y="28893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3973165" y="4232663"/>
            <a:ext cx="3992457" cy="399245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5000" t="0" r="-25000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3923284" y="2588400"/>
            <a:ext cx="10441431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Can Help Me?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322378" y="4232663"/>
            <a:ext cx="3992457" cy="399245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4906" t="0" r="-24906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3825044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1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45587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2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612039" y="3784095"/>
            <a:ext cx="7420679" cy="262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71"/>
              </a:lnSpc>
            </a:pPr>
            <a:r>
              <a:rPr lang="en-US" sz="2119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DAHEy-aHLLg</dc:identifier>
  <dcterms:modified xsi:type="dcterms:W3CDTF">2011-08-01T06:04:30Z</dcterms:modified>
  <cp:revision>1</cp:revision>
  <dc:title>MO Presentation: Missouri Empowerment Scholarship Accounts Program (MO Scholars)</dc:title>
</cp:coreProperties>
</file>