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hildren One" charset="1" panose="00000000000000000000"/>
      <p:regular r:id="rId16"/>
    </p:embeddedFont>
    <p:embeddedFont>
      <p:font typeface="Comic Relief" charset="1" panose="030F0702030302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d.sc.gov/newsroom/strategic-engagement/education-scholarship-trust-fund-program/" TargetMode="External" Type="http://schemas.openxmlformats.org/officeDocument/2006/relationships/hyperlink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7.png" Type="http://schemas.openxmlformats.org/officeDocument/2006/relationships/image"/><Relationship Id="rId11" Target="../media/image78.svg" Type="http://schemas.openxmlformats.org/officeDocument/2006/relationships/image"/><Relationship Id="rId12" Target="../media/image60.png" Type="http://schemas.openxmlformats.org/officeDocument/2006/relationships/image"/><Relationship Id="rId13" Target="../media/image61.svg" Type="http://schemas.openxmlformats.org/officeDocument/2006/relationships/image"/><Relationship Id="rId14" Target="../media/image41.png" Type="http://schemas.openxmlformats.org/officeDocument/2006/relationships/image"/><Relationship Id="rId15" Target="../media/image42.svg" Type="http://schemas.openxmlformats.org/officeDocument/2006/relationships/image"/><Relationship Id="rId16" Target="../media/image55.png" Type="http://schemas.openxmlformats.org/officeDocument/2006/relationships/image"/><Relationship Id="rId17" Target="../media/image56.svg" Type="http://schemas.openxmlformats.org/officeDocument/2006/relationships/image"/><Relationship Id="rId18" Target="../media/image79.png" Type="http://schemas.openxmlformats.org/officeDocument/2006/relationships/image"/><Relationship Id="rId19" Target="../media/image80.svg" Type="http://schemas.openxmlformats.org/officeDocument/2006/relationships/image"/><Relationship Id="rId2" Target="../media/image1.jpeg" Type="http://schemas.openxmlformats.org/officeDocument/2006/relationships/image"/><Relationship Id="rId20" Target="../media/image35.png" Type="http://schemas.openxmlformats.org/officeDocument/2006/relationships/image"/><Relationship Id="rId21" Target="../media/image36.svg" Type="http://schemas.openxmlformats.org/officeDocument/2006/relationships/image"/><Relationship Id="rId22" Target="mailto:help@classwallet.com" TargetMode="External" Type="http://schemas.openxmlformats.org/officeDocument/2006/relationships/hyperlink"/><Relationship Id="rId23" Target="tel:8773131299" TargetMode="External" Type="http://schemas.openxmlformats.org/officeDocument/2006/relationships/hyperlink"/><Relationship Id="rId3" Target="../media/image70.png" Type="http://schemas.openxmlformats.org/officeDocument/2006/relationships/image"/><Relationship Id="rId4" Target="../media/image71.svg" Type="http://schemas.openxmlformats.org/officeDocument/2006/relationships/image"/><Relationship Id="rId5" Target="../media/image72.png" Type="http://schemas.openxmlformats.org/officeDocument/2006/relationships/image"/><Relationship Id="rId6" Target="../media/image73.svg" Type="http://schemas.openxmlformats.org/officeDocument/2006/relationships/image"/><Relationship Id="rId7" Target="../media/image74.png" Type="http://schemas.openxmlformats.org/officeDocument/2006/relationships/image"/><Relationship Id="rId8" Target="../media/image75.svg" Type="http://schemas.openxmlformats.org/officeDocument/2006/relationships/image"/><Relationship Id="rId9" Target="../media/image7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19.png" Type="http://schemas.openxmlformats.org/officeDocument/2006/relationships/image"/><Relationship Id="rId13" Target="../media/image20.svg" Type="http://schemas.openxmlformats.org/officeDocument/2006/relationships/image"/><Relationship Id="rId14" Target="../media/image7.png" Type="http://schemas.openxmlformats.org/officeDocument/2006/relationships/image"/><Relationship Id="rId15" Target="../media/image8.svg" Type="http://schemas.openxmlformats.org/officeDocument/2006/relationships/image"/><Relationship Id="rId2" Target="../media/image1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https://ed.sc.gov/newsroom/strategic-engagement/education-scholarship-trust-fund-program/" TargetMode="External" Type="http://schemas.openxmlformats.org/officeDocument/2006/relationships/hyperlink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2" Target="../media/image1.jpe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aspe.hhs.gov/sites/default/files/documents/dd73d4f00d8a819d10b2fdb70d254f7b/detailed-guidelines-2025.pdf" TargetMode="External" Type="http://schemas.openxmlformats.org/officeDocument/2006/relationships/hyperlink"/><Relationship Id="rId2" Target="../media/image1.jpeg" Type="http://schemas.openxmlformats.org/officeDocument/2006/relationships/image"/><Relationship Id="rId3" Target="../media/image33.png" Type="http://schemas.openxmlformats.org/officeDocument/2006/relationships/image"/><Relationship Id="rId4" Target="../media/image34.sv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37.pn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2" Target="../media/image1.jpe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43.png" Type="http://schemas.openxmlformats.org/officeDocument/2006/relationships/image"/><Relationship Id="rId7" Target="../media/image44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svg" Type="http://schemas.openxmlformats.org/officeDocument/2006/relationships/image"/><Relationship Id="rId11" Target="../media/image55.png" Type="http://schemas.openxmlformats.org/officeDocument/2006/relationships/image"/><Relationship Id="rId12" Target="../media/image56.svg" Type="http://schemas.openxmlformats.org/officeDocument/2006/relationships/image"/><Relationship Id="rId13" Target="https://ed.sc.gov/newsroom/strategic-engagement/education-scholarship-trust-fund-program/" TargetMode="External" Type="http://schemas.openxmlformats.org/officeDocument/2006/relationships/hyperlink"/><Relationship Id="rId14" Target="../media/image57.png" Type="http://schemas.openxmlformats.org/officeDocument/2006/relationships/image"/><Relationship Id="rId2" Target="../media/image1.jpeg" Type="http://schemas.openxmlformats.org/officeDocument/2006/relationships/image"/><Relationship Id="rId3" Target="../media/image47.png" Type="http://schemas.openxmlformats.org/officeDocument/2006/relationships/image"/><Relationship Id="rId4" Target="../media/image48.pn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Relationship Id="rId7" Target="../media/image51.png" Type="http://schemas.openxmlformats.org/officeDocument/2006/relationships/image"/><Relationship Id="rId8" Target="../media/image52.sv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3.jpeg" Type="http://schemas.openxmlformats.org/officeDocument/2006/relationships/image"/><Relationship Id="rId2" Target="../media/image1.jpeg" Type="http://schemas.openxmlformats.org/officeDocument/2006/relationships/image"/><Relationship Id="rId3" Target="../media/image58.png" Type="http://schemas.openxmlformats.org/officeDocument/2006/relationships/image"/><Relationship Id="rId4" Target="../media/image59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60.png" Type="http://schemas.openxmlformats.org/officeDocument/2006/relationships/image"/><Relationship Id="rId8" Target="../media/image61.svg" Type="http://schemas.openxmlformats.org/officeDocument/2006/relationships/image"/><Relationship Id="rId9" Target="../media/image6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svg" Type="http://schemas.openxmlformats.org/officeDocument/2006/relationships/image"/><Relationship Id="rId11" Target="../media/image68.png" Type="http://schemas.openxmlformats.org/officeDocument/2006/relationships/image"/><Relationship Id="rId12" Target="../media/image69.svg" Type="http://schemas.openxmlformats.org/officeDocument/2006/relationships/image"/><Relationship Id="rId13" Target="../media/image7.png" Type="http://schemas.openxmlformats.org/officeDocument/2006/relationships/image"/><Relationship Id="rId14" Target="../media/image8.svg" Type="http://schemas.openxmlformats.org/officeDocument/2006/relationships/image"/><Relationship Id="rId15" Target="https://aspe.hhs.gov/sites/default/files/documents/dd73d4f00d8a819d10b2fdb70d254f7b/detailed-guidelines-2025.pdf" TargetMode="External" Type="http://schemas.openxmlformats.org/officeDocument/2006/relationships/hyperlink"/><Relationship Id="rId16" Target="https://aspe.hhs.gov/sites/default/files/documents/dd73d4f00d8a819d10b2fdb70d254f7b/detailed-guidelines-2025.pdf" TargetMode="External" Type="http://schemas.openxmlformats.org/officeDocument/2006/relationships/hyperlink"/><Relationship Id="rId17" Target="https://sc-estf-program.com/waitlist-2026-2027?hsLang=en" TargetMode="External" Type="http://schemas.openxmlformats.org/officeDocument/2006/relationships/hyperlink"/><Relationship Id="rId2" Target="../media/image1.jpeg" Type="http://schemas.openxmlformats.org/officeDocument/2006/relationships/image"/><Relationship Id="rId3" Target="../media/image64.png" Type="http://schemas.openxmlformats.org/officeDocument/2006/relationships/image"/><Relationship Id="rId4" Target="../media/image65.png" Type="http://schemas.openxmlformats.org/officeDocument/2006/relationships/image"/><Relationship Id="rId5" Target="../media/image66.png" Type="http://schemas.openxmlformats.org/officeDocument/2006/relationships/image"/><Relationship Id="rId6" Target="../media/image67.svg" Type="http://schemas.openxmlformats.org/officeDocument/2006/relationships/image"/><Relationship Id="rId7" Target="../media/image41.png" Type="http://schemas.openxmlformats.org/officeDocument/2006/relationships/image"/><Relationship Id="rId8" Target="../media/image42.svg" Type="http://schemas.openxmlformats.org/officeDocument/2006/relationships/image"/><Relationship Id="rId9" Target="../media/image3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99319" y="2081436"/>
            <a:ext cx="4436442" cy="4114800"/>
          </a:xfrm>
          <a:custGeom>
            <a:avLst/>
            <a:gdLst/>
            <a:ahLst/>
            <a:cxnLst/>
            <a:rect r="r" b="b" t="t" l="l"/>
            <a:pathLst>
              <a:path h="4114800" w="4436442">
                <a:moveTo>
                  <a:pt x="0" y="0"/>
                </a:moveTo>
                <a:lnTo>
                  <a:pt x="4436442" y="0"/>
                </a:lnTo>
                <a:lnTo>
                  <a:pt x="44364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9666782" y="3627728"/>
            <a:ext cx="9265074" cy="6659272"/>
          </a:xfrm>
          <a:custGeom>
            <a:avLst/>
            <a:gdLst/>
            <a:ahLst/>
            <a:cxnLst/>
            <a:rect r="r" b="b" t="t" l="l"/>
            <a:pathLst>
              <a:path h="6659272" w="9265074">
                <a:moveTo>
                  <a:pt x="9265074" y="0"/>
                </a:moveTo>
                <a:lnTo>
                  <a:pt x="0" y="0"/>
                </a:lnTo>
                <a:lnTo>
                  <a:pt x="0" y="6659272"/>
                </a:lnTo>
                <a:lnTo>
                  <a:pt x="9265074" y="6659272"/>
                </a:lnTo>
                <a:lnTo>
                  <a:pt x="9265074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07457" y="8008016"/>
            <a:ext cx="3356557" cy="1632126"/>
          </a:xfrm>
          <a:custGeom>
            <a:avLst/>
            <a:gdLst/>
            <a:ahLst/>
            <a:cxnLst/>
            <a:rect r="r" b="b" t="t" l="l"/>
            <a:pathLst>
              <a:path h="1632126" w="3356557">
                <a:moveTo>
                  <a:pt x="0" y="0"/>
                </a:moveTo>
                <a:lnTo>
                  <a:pt x="3356557" y="0"/>
                </a:lnTo>
                <a:lnTo>
                  <a:pt x="3356557" y="1632125"/>
                </a:lnTo>
                <a:lnTo>
                  <a:pt x="0" y="16321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6720" y="6298996"/>
            <a:ext cx="7315200" cy="658368"/>
          </a:xfrm>
          <a:custGeom>
            <a:avLst/>
            <a:gdLst/>
            <a:ahLst/>
            <a:cxnLst/>
            <a:rect r="r" b="b" t="t" l="l"/>
            <a:pathLst>
              <a:path h="658368" w="7315200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39225" y="2032833"/>
            <a:ext cx="11079417" cy="3018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34"/>
              </a:lnSpc>
              <a:spcBef>
                <a:spcPct val="0"/>
              </a:spcBef>
            </a:pPr>
            <a:r>
              <a:rPr lang="en-US" sz="8667" u="sng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  <a:hlinkClick r:id="rId10" tooltip="https://ed.sc.gov/newsroom/strategic-engagement/education-scholarship-trust-fund-program/"/>
              </a:rPr>
              <a:t>EDUCATION SCHOLARSHIP TRUST FUND PROGRAM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71964" y="5431577"/>
            <a:ext cx="8791979" cy="52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92"/>
              </a:lnSpc>
              <a:spcBef>
                <a:spcPct val="0"/>
              </a:spcBef>
            </a:pPr>
            <a:r>
              <a:rPr lang="en-US" sz="3066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cycle 2026-2027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3811188">
            <a:off x="11305909" y="1477700"/>
            <a:ext cx="1604417" cy="1980762"/>
          </a:xfrm>
          <a:custGeom>
            <a:avLst/>
            <a:gdLst/>
            <a:ahLst/>
            <a:cxnLst/>
            <a:rect r="r" b="b" t="t" l="l"/>
            <a:pathLst>
              <a:path h="1980762" w="1604417">
                <a:moveTo>
                  <a:pt x="0" y="0"/>
                </a:moveTo>
                <a:lnTo>
                  <a:pt x="1604417" y="0"/>
                </a:lnTo>
                <a:lnTo>
                  <a:pt x="1604417" y="1980762"/>
                </a:lnTo>
                <a:lnTo>
                  <a:pt x="0" y="19807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26720" y="1023554"/>
            <a:ext cx="6382461" cy="837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45"/>
              </a:lnSpc>
              <a:spcBef>
                <a:spcPct val="0"/>
              </a:spcBef>
            </a:pPr>
            <a:r>
              <a:rPr lang="en-US" sz="4889">
                <a:solidFill>
                  <a:srgbClr val="A21C3C"/>
                </a:solidFill>
                <a:latin typeface="Children One"/>
                <a:ea typeface="Children One"/>
                <a:cs typeface="Children One"/>
                <a:sym typeface="Children One"/>
              </a:rPr>
              <a:t>YOUR School NAME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29227" y="5185271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29227" y="5776853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29227" y="6314867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1"/>
                </a:lnTo>
                <a:lnTo>
                  <a:pt x="0" y="3058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427922" y="6969831"/>
            <a:ext cx="5347636" cy="3836929"/>
          </a:xfrm>
          <a:custGeom>
            <a:avLst/>
            <a:gdLst/>
            <a:ahLst/>
            <a:cxnLst/>
            <a:rect r="r" b="b" t="t" l="l"/>
            <a:pathLst>
              <a:path h="3836929" w="5347636">
                <a:moveTo>
                  <a:pt x="0" y="0"/>
                </a:moveTo>
                <a:lnTo>
                  <a:pt x="5347637" y="0"/>
                </a:lnTo>
                <a:lnTo>
                  <a:pt x="5347637" y="3836929"/>
                </a:lnTo>
                <a:lnTo>
                  <a:pt x="0" y="38369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50688" y="2388129"/>
            <a:ext cx="12386625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More Questions?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297156" y="3972978"/>
            <a:ext cx="4666538" cy="3138247"/>
          </a:xfrm>
          <a:custGeom>
            <a:avLst/>
            <a:gdLst/>
            <a:ahLst/>
            <a:cxnLst/>
            <a:rect r="r" b="b" t="t" l="l"/>
            <a:pathLst>
              <a:path h="3138247" w="4666538">
                <a:moveTo>
                  <a:pt x="0" y="0"/>
                </a:moveTo>
                <a:lnTo>
                  <a:pt x="4666537" y="0"/>
                </a:lnTo>
                <a:lnTo>
                  <a:pt x="4666537" y="3138247"/>
                </a:lnTo>
                <a:lnTo>
                  <a:pt x="0" y="31382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2700000">
            <a:off x="-625541" y="824482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2488436" y="0"/>
                </a:moveTo>
                <a:lnTo>
                  <a:pt x="0" y="0"/>
                </a:lnTo>
                <a:lnTo>
                  <a:pt x="0" y="2889331"/>
                </a:lnTo>
                <a:lnTo>
                  <a:pt x="2488436" y="2889331"/>
                </a:lnTo>
                <a:lnTo>
                  <a:pt x="248843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1541413">
            <a:off x="15932853" y="1380285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5" y="0"/>
                </a:lnTo>
                <a:lnTo>
                  <a:pt x="2337775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-292743">
            <a:off x="-194149" y="7346515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2" y="0"/>
                </a:lnTo>
                <a:lnTo>
                  <a:pt x="6762252" y="741031"/>
                </a:lnTo>
                <a:lnTo>
                  <a:pt x="0" y="74103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24764" y="1756319"/>
            <a:ext cx="1520927" cy="2105090"/>
          </a:xfrm>
          <a:custGeom>
            <a:avLst/>
            <a:gdLst/>
            <a:ahLst/>
            <a:cxnLst/>
            <a:rect r="r" b="b" t="t" l="l"/>
            <a:pathLst>
              <a:path h="2105090" w="1520927">
                <a:moveTo>
                  <a:pt x="0" y="0"/>
                </a:moveTo>
                <a:lnTo>
                  <a:pt x="1520928" y="0"/>
                </a:lnTo>
                <a:lnTo>
                  <a:pt x="1520928" y="2105090"/>
                </a:lnTo>
                <a:lnTo>
                  <a:pt x="0" y="2105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788617" y="8620125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753144" y="4471605"/>
            <a:ext cx="3211539" cy="580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6"/>
              </a:lnSpc>
            </a:pPr>
            <a:r>
              <a:rPr lang="en-US" sz="4673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Contact Us 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33720" y="5020349"/>
            <a:ext cx="6837081" cy="156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+123-456-2890</a:t>
            </a:r>
          </a:p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hello@reallygreatsite.com</a:t>
            </a:r>
          </a:p>
          <a:p>
            <a:pPr algn="l" marL="0" indent="0" lvl="0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www.reallygreatsite.com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753144" y="6988881"/>
            <a:ext cx="6780642" cy="1047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3"/>
              </a:lnSpc>
            </a:pPr>
            <a:r>
              <a:rPr lang="en-US" sz="368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CLASSWALLET AND FAMILY APPLICATION SUPPORT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8215602" y="8300231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8815796" y="8174146"/>
            <a:ext cx="3344585" cy="138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99"/>
              </a:lnSpc>
              <a:spcBef>
                <a:spcPct val="0"/>
              </a:spcBef>
            </a:pPr>
            <a:r>
              <a:rPr lang="en-US" sz="2642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22" tooltip="mailto:help@classwallet.com"/>
              </a:rPr>
              <a:t>help@classwallet.com</a:t>
            </a:r>
          </a:p>
          <a:p>
            <a:pPr algn="just">
              <a:lnSpc>
                <a:spcPts val="3699"/>
              </a:lnSpc>
              <a:spcBef>
                <a:spcPct val="0"/>
              </a:spcBef>
            </a:pPr>
            <a:r>
              <a:rPr lang="en-US" sz="2642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23" tooltip="tel:8773131299"/>
              </a:rPr>
              <a:t>(877) 313-1299</a:t>
            </a:r>
          </a:p>
          <a:p>
            <a:pPr algn="ctr">
              <a:lnSpc>
                <a:spcPts val="3699"/>
              </a:lnSpc>
              <a:spcBef>
                <a:spcPct val="0"/>
              </a:spcBef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7320790" y="3826214"/>
            <a:ext cx="9476846" cy="350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7"/>
              </a:lnSpc>
            </a:pPr>
            <a:r>
              <a:rPr lang="en-US" sz="270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215602" y="8735380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1"/>
                </a:lnTo>
                <a:lnTo>
                  <a:pt x="0" y="3058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84395">
            <a:off x="-153222" y="7433422"/>
            <a:ext cx="3243950" cy="2145062"/>
          </a:xfrm>
          <a:custGeom>
            <a:avLst/>
            <a:gdLst/>
            <a:ahLst/>
            <a:cxnLst/>
            <a:rect r="r" b="b" t="t" l="l"/>
            <a:pathLst>
              <a:path h="2145062" w="3243950">
                <a:moveTo>
                  <a:pt x="0" y="0"/>
                </a:moveTo>
                <a:lnTo>
                  <a:pt x="3243950" y="0"/>
                </a:lnTo>
                <a:lnTo>
                  <a:pt x="3243950" y="2145062"/>
                </a:lnTo>
                <a:lnTo>
                  <a:pt x="0" y="2145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26787" y="903987"/>
            <a:ext cx="14860984" cy="2400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</a:pPr>
            <a:r>
              <a:rPr lang="en-US" sz="8428" spc="-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is The </a:t>
            </a:r>
            <a:r>
              <a:rPr lang="en-US" sz="8428" spc="-8" u="sng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  <a:hlinkClick r:id="rId5" tooltip="https://ed.sc.gov/newsroom/strategic-engagement/education-scholarship-trust-fund-program/"/>
              </a:rPr>
              <a:t>EDUCATION SCHOLARSHIP TRUST FUND PROGRAM</a:t>
            </a:r>
            <a:r>
              <a:rPr lang="en-US" sz="8428" spc="-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2031449">
            <a:off x="16853529" y="3186553"/>
            <a:ext cx="756148" cy="1543159"/>
          </a:xfrm>
          <a:custGeom>
            <a:avLst/>
            <a:gdLst/>
            <a:ahLst/>
            <a:cxnLst/>
            <a:rect r="r" b="b" t="t" l="l"/>
            <a:pathLst>
              <a:path h="1543159" w="756148">
                <a:moveTo>
                  <a:pt x="0" y="0"/>
                </a:moveTo>
                <a:lnTo>
                  <a:pt x="756148" y="0"/>
                </a:lnTo>
                <a:lnTo>
                  <a:pt x="756148" y="1543159"/>
                </a:lnTo>
                <a:lnTo>
                  <a:pt x="0" y="15431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573532" y="9480114"/>
            <a:ext cx="6084570" cy="2456645"/>
          </a:xfrm>
          <a:custGeom>
            <a:avLst/>
            <a:gdLst/>
            <a:ahLst/>
            <a:cxnLst/>
            <a:rect r="r" b="b" t="t" l="l"/>
            <a:pathLst>
              <a:path h="2456645" w="6084570">
                <a:moveTo>
                  <a:pt x="0" y="0"/>
                </a:moveTo>
                <a:lnTo>
                  <a:pt x="6084570" y="0"/>
                </a:lnTo>
                <a:lnTo>
                  <a:pt x="6084570" y="2456645"/>
                </a:lnTo>
                <a:lnTo>
                  <a:pt x="0" y="2456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612715" y="8288883"/>
            <a:ext cx="2147651" cy="3201105"/>
          </a:xfrm>
          <a:custGeom>
            <a:avLst/>
            <a:gdLst/>
            <a:ahLst/>
            <a:cxnLst/>
            <a:rect r="r" b="b" t="t" l="l"/>
            <a:pathLst>
              <a:path h="3201105" w="2147651">
                <a:moveTo>
                  <a:pt x="0" y="0"/>
                </a:moveTo>
                <a:lnTo>
                  <a:pt x="2147651" y="0"/>
                </a:lnTo>
                <a:lnTo>
                  <a:pt x="2147651" y="3201105"/>
                </a:lnTo>
                <a:lnTo>
                  <a:pt x="0" y="32011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074589">
            <a:off x="-27924" y="6427864"/>
            <a:ext cx="3541829" cy="1031558"/>
          </a:xfrm>
          <a:custGeom>
            <a:avLst/>
            <a:gdLst/>
            <a:ahLst/>
            <a:cxnLst/>
            <a:rect r="r" b="b" t="t" l="l"/>
            <a:pathLst>
              <a:path h="1031558" w="3541829">
                <a:moveTo>
                  <a:pt x="0" y="0"/>
                </a:moveTo>
                <a:lnTo>
                  <a:pt x="3541830" y="0"/>
                </a:lnTo>
                <a:lnTo>
                  <a:pt x="3541830" y="1031557"/>
                </a:lnTo>
                <a:lnTo>
                  <a:pt x="0" y="10315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788565" y="5181165"/>
            <a:ext cx="12529400" cy="3192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67"/>
              </a:lnSpc>
              <a:spcBef>
                <a:spcPct val="0"/>
              </a:spcBef>
            </a:pPr>
            <a:r>
              <a:rPr lang="en-US" sz="304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The</a:t>
            </a:r>
            <a:r>
              <a:rPr lang="en-US" sz="304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Education Scholarship Trust Fund Program is administered by the South Carolina Department of Education that allows qualifying South Carolina families to apply for a scholarship. For the 2025-2026 school year, the award amount is $7,500. </a:t>
            </a:r>
          </a:p>
          <a:p>
            <a:pPr algn="ctr">
              <a:lnSpc>
                <a:spcPts val="4267"/>
              </a:lnSpc>
              <a:spcBef>
                <a:spcPct val="0"/>
              </a:spcBef>
            </a:pPr>
          </a:p>
          <a:p>
            <a:pPr algn="ctr">
              <a:lnSpc>
                <a:spcPts val="4267"/>
              </a:lnSpc>
              <a:spcBef>
                <a:spcPct val="0"/>
              </a:spcBef>
            </a:pPr>
            <a:r>
              <a:rPr lang="en-US" sz="304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For the 2026-2027 school year, the awarded amount will be $7,634.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626787" y="3542822"/>
            <a:ext cx="9229130" cy="830622"/>
          </a:xfrm>
          <a:custGeom>
            <a:avLst/>
            <a:gdLst/>
            <a:ahLst/>
            <a:cxnLst/>
            <a:rect r="r" b="b" t="t" l="l"/>
            <a:pathLst>
              <a:path h="830622" w="9229130">
                <a:moveTo>
                  <a:pt x="0" y="0"/>
                </a:moveTo>
                <a:lnTo>
                  <a:pt x="9229130" y="0"/>
                </a:lnTo>
                <a:lnTo>
                  <a:pt x="9229130" y="830621"/>
                </a:lnTo>
                <a:lnTo>
                  <a:pt x="0" y="8306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71512" y="2115333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9" y="0"/>
                </a:lnTo>
                <a:lnTo>
                  <a:pt x="3168439" y="1211927"/>
                </a:lnTo>
                <a:lnTo>
                  <a:pt x="0" y="1211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13454215" y="6409234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8" y="0"/>
                </a:lnTo>
                <a:lnTo>
                  <a:pt x="3168438" y="1211928"/>
                </a:lnTo>
                <a:lnTo>
                  <a:pt x="0" y="12119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13030" y="7420767"/>
            <a:ext cx="8969084" cy="4865728"/>
          </a:xfrm>
          <a:custGeom>
            <a:avLst/>
            <a:gdLst/>
            <a:ahLst/>
            <a:cxnLst/>
            <a:rect r="r" b="b" t="t" l="l"/>
            <a:pathLst>
              <a:path h="4865728" w="8969084">
                <a:moveTo>
                  <a:pt x="0" y="0"/>
                </a:moveTo>
                <a:lnTo>
                  <a:pt x="8969084" y="0"/>
                </a:lnTo>
                <a:lnTo>
                  <a:pt x="8969084" y="4865728"/>
                </a:lnTo>
                <a:lnTo>
                  <a:pt x="0" y="4865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77739">
            <a:off x="13769713" y="1306058"/>
            <a:ext cx="3509985" cy="2299040"/>
          </a:xfrm>
          <a:custGeom>
            <a:avLst/>
            <a:gdLst/>
            <a:ahLst/>
            <a:cxnLst/>
            <a:rect r="r" b="b" t="t" l="l"/>
            <a:pathLst>
              <a:path h="2299040" w="3509985">
                <a:moveTo>
                  <a:pt x="0" y="0"/>
                </a:moveTo>
                <a:lnTo>
                  <a:pt x="3509986" y="0"/>
                </a:lnTo>
                <a:lnTo>
                  <a:pt x="3509986" y="2299041"/>
                </a:lnTo>
                <a:lnTo>
                  <a:pt x="0" y="22990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3033677" y="4597682"/>
            <a:ext cx="12220647" cy="1372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00"/>
              </a:lnSpc>
              <a:spcBef>
                <a:spcPct val="0"/>
              </a:spcBef>
            </a:pPr>
            <a:r>
              <a:rPr lang="en-US" sz="10860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How It Works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789393" y="5804074"/>
            <a:ext cx="6133365" cy="4439023"/>
          </a:xfrm>
          <a:custGeom>
            <a:avLst/>
            <a:gdLst/>
            <a:ahLst/>
            <a:cxnLst/>
            <a:rect r="r" b="b" t="t" l="l"/>
            <a:pathLst>
              <a:path h="4439023" w="6133365">
                <a:moveTo>
                  <a:pt x="0" y="0"/>
                </a:moveTo>
                <a:lnTo>
                  <a:pt x="6133364" y="0"/>
                </a:lnTo>
                <a:lnTo>
                  <a:pt x="6133364" y="4439023"/>
                </a:lnTo>
                <a:lnTo>
                  <a:pt x="0" y="44390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1001652">
            <a:off x="13651751" y="678125"/>
            <a:ext cx="2166662" cy="2483281"/>
          </a:xfrm>
          <a:custGeom>
            <a:avLst/>
            <a:gdLst/>
            <a:ahLst/>
            <a:cxnLst/>
            <a:rect r="r" b="b" t="t" l="l"/>
            <a:pathLst>
              <a:path h="2483281" w="2166662">
                <a:moveTo>
                  <a:pt x="2166662" y="0"/>
                </a:moveTo>
                <a:lnTo>
                  <a:pt x="0" y="0"/>
                </a:lnTo>
                <a:lnTo>
                  <a:pt x="0" y="2483280"/>
                </a:lnTo>
                <a:lnTo>
                  <a:pt x="2166662" y="2483280"/>
                </a:lnTo>
                <a:lnTo>
                  <a:pt x="216666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39928">
            <a:off x="-73196" y="7421124"/>
            <a:ext cx="1721165" cy="3039585"/>
          </a:xfrm>
          <a:custGeom>
            <a:avLst/>
            <a:gdLst/>
            <a:ahLst/>
            <a:cxnLst/>
            <a:rect r="r" b="b" t="t" l="l"/>
            <a:pathLst>
              <a:path h="3039585" w="1721165">
                <a:moveTo>
                  <a:pt x="0" y="0"/>
                </a:moveTo>
                <a:lnTo>
                  <a:pt x="1721165" y="0"/>
                </a:lnTo>
                <a:lnTo>
                  <a:pt x="1721165" y="3039584"/>
                </a:lnTo>
                <a:lnTo>
                  <a:pt x="0" y="30395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1048971" y="1619045"/>
            <a:ext cx="2291763" cy="1850598"/>
          </a:xfrm>
          <a:custGeom>
            <a:avLst/>
            <a:gdLst/>
            <a:ahLst/>
            <a:cxnLst/>
            <a:rect r="r" b="b" t="t" l="l"/>
            <a:pathLst>
              <a:path h="1850598" w="2291763">
                <a:moveTo>
                  <a:pt x="0" y="0"/>
                </a:moveTo>
                <a:lnTo>
                  <a:pt x="2291763" y="0"/>
                </a:lnTo>
                <a:lnTo>
                  <a:pt x="2291763" y="1850598"/>
                </a:lnTo>
                <a:lnTo>
                  <a:pt x="0" y="18505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20116" y="1499030"/>
            <a:ext cx="9532987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does it Cover?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04027" y="322847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04027" y="519259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275049" y="5149732"/>
            <a:ext cx="9279980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Tutoring services provided by a Georgia Professional Standards Commission–certified educator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75049" y="3367744"/>
            <a:ext cx="1028476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Tuition and fees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275049" y="4058106"/>
            <a:ext cx="9550754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Required textbooks, curriculum, and approved supplemental materials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604027" y="4191480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275049" y="6247217"/>
            <a:ext cx="1028476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Services from a physician or licensed therapist, including occupational, behavioral, physical, or speech-language therapy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604027" y="6304367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275049" y="7347640"/>
            <a:ext cx="995768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Transportation to and from approved service providers (up to $500 annually)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604027" y="7353729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86020" y="461322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86020" y="5485081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5595" y="2676493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481998" y="6762420"/>
            <a:ext cx="5414729" cy="3698937"/>
          </a:xfrm>
          <a:custGeom>
            <a:avLst/>
            <a:gdLst/>
            <a:ahLst/>
            <a:cxnLst/>
            <a:rect r="r" b="b" t="t" l="l"/>
            <a:pathLst>
              <a:path h="3698937" w="5414729">
                <a:moveTo>
                  <a:pt x="0" y="0"/>
                </a:moveTo>
                <a:lnTo>
                  <a:pt x="5414730" y="0"/>
                </a:lnTo>
                <a:lnTo>
                  <a:pt x="5414730" y="3698937"/>
                </a:lnTo>
                <a:lnTo>
                  <a:pt x="0" y="36989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500984" y="1252392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2" y="0"/>
                </a:lnTo>
                <a:lnTo>
                  <a:pt x="2010612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525641" y="1087857"/>
            <a:ext cx="1211294" cy="2057400"/>
          </a:xfrm>
          <a:custGeom>
            <a:avLst/>
            <a:gdLst/>
            <a:ahLst/>
            <a:cxnLst/>
            <a:rect r="r" b="b" t="t" l="l"/>
            <a:pathLst>
              <a:path h="2057400" w="1211294">
                <a:moveTo>
                  <a:pt x="0" y="0"/>
                </a:moveTo>
                <a:lnTo>
                  <a:pt x="1211295" y="0"/>
                </a:lnTo>
                <a:lnTo>
                  <a:pt x="121129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3954320" y="2335632"/>
            <a:ext cx="7346438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is Eligible?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464446" y="3948628"/>
            <a:ext cx="11208082" cy="464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81"/>
              </a:lnSpc>
              <a:spcBef>
                <a:spcPct val="0"/>
              </a:spcBef>
            </a:pPr>
            <a:r>
              <a:rPr lang="en-US" sz="27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For the 2026-2027 school year, your child may qualify if he or she is: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087712" y="6432838"/>
            <a:ext cx="11142879" cy="2462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Have a household income that does not exceed 500% of the federal poverty guidelines. For priority application status, household income must not exceed 300% of the </a:t>
            </a:r>
            <a:r>
              <a:rPr lang="en-US" sz="2801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10" tooltip="https://aspe.hhs.gov/sites/default/files/documents/dd73d4f00d8a819d10b2fdb70d254f7b/detailed-guidelines-2025.pdf"/>
              </a:rPr>
              <a:t>federal poverty guidelines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(~$96,450 for a family of four in 2025)</a:t>
            </a:r>
          </a:p>
          <a:p>
            <a:pPr algn="just">
              <a:lnSpc>
                <a:spcPts val="3921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5087712" y="5601964"/>
            <a:ext cx="1094787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Be in kindergarten through 12th grade (not exceeding age 22);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087712" y="4771089"/>
            <a:ext cx="1097854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Be a resident of South Carolina;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4386020" y="6365668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0" y="4645984"/>
            <a:ext cx="4899248" cy="5814687"/>
          </a:xfrm>
          <a:custGeom>
            <a:avLst/>
            <a:gdLst/>
            <a:ahLst/>
            <a:cxnLst/>
            <a:rect r="r" b="b" t="t" l="l"/>
            <a:pathLst>
              <a:path h="5814687" w="4899248">
                <a:moveTo>
                  <a:pt x="4899248" y="0"/>
                </a:moveTo>
                <a:lnTo>
                  <a:pt x="0" y="0"/>
                </a:lnTo>
                <a:lnTo>
                  <a:pt x="0" y="5814687"/>
                </a:lnTo>
                <a:lnTo>
                  <a:pt x="4899248" y="5814687"/>
                </a:lnTo>
                <a:lnTo>
                  <a:pt x="4899248" y="0"/>
                </a:lnTo>
                <a:close/>
              </a:path>
            </a:pathLst>
          </a:custGeom>
          <a:blipFill>
            <a:blip r:embed="rId3"/>
            <a:stretch>
              <a:fillRect l="-29298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700000">
            <a:off x="-561993" y="724857"/>
            <a:ext cx="2122226" cy="3209415"/>
          </a:xfrm>
          <a:custGeom>
            <a:avLst/>
            <a:gdLst/>
            <a:ahLst/>
            <a:cxnLst/>
            <a:rect r="r" b="b" t="t" l="l"/>
            <a:pathLst>
              <a:path h="3209415" w="2122226">
                <a:moveTo>
                  <a:pt x="0" y="0"/>
                </a:moveTo>
                <a:lnTo>
                  <a:pt x="2122225" y="0"/>
                </a:lnTo>
                <a:lnTo>
                  <a:pt x="2122225" y="3209415"/>
                </a:lnTo>
                <a:lnTo>
                  <a:pt x="0" y="32094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9640214">
            <a:off x="5532847" y="103258"/>
            <a:ext cx="3110650" cy="1261110"/>
          </a:xfrm>
          <a:custGeom>
            <a:avLst/>
            <a:gdLst/>
            <a:ahLst/>
            <a:cxnLst/>
            <a:rect r="r" b="b" t="t" l="l"/>
            <a:pathLst>
              <a:path h="1261110" w="3110650">
                <a:moveTo>
                  <a:pt x="0" y="0"/>
                </a:moveTo>
                <a:lnTo>
                  <a:pt x="3110650" y="0"/>
                </a:lnTo>
                <a:lnTo>
                  <a:pt x="3110650" y="1261110"/>
                </a:lnTo>
                <a:lnTo>
                  <a:pt x="0" y="12611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084341" y="1843643"/>
            <a:ext cx="1136076" cy="2370941"/>
          </a:xfrm>
          <a:custGeom>
            <a:avLst/>
            <a:gdLst/>
            <a:ahLst/>
            <a:cxnLst/>
            <a:rect r="r" b="b" t="t" l="l"/>
            <a:pathLst>
              <a:path h="2370941" w="1136076">
                <a:moveTo>
                  <a:pt x="0" y="0"/>
                </a:moveTo>
                <a:lnTo>
                  <a:pt x="1136077" y="0"/>
                </a:lnTo>
                <a:lnTo>
                  <a:pt x="1136077" y="2370941"/>
                </a:lnTo>
                <a:lnTo>
                  <a:pt x="0" y="2370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700523" y="2062718"/>
            <a:ext cx="11152078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 do I need to apply?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5427167" y="4014428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411805" y="5143500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116421" y="7003817"/>
            <a:ext cx="12171579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Proof of residency (driver’s license or state-issued ID, uti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l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ty 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b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il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l, etc.)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116421" y="5318814"/>
            <a:ext cx="11142879" cy="1471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Proof of income (2023 or 2024 tax return documentation. If you don’t file taxes, you’ll need to provide other documentation of your household income)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116421" y="4129110"/>
            <a:ext cx="1097854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Proof of guardianship (tax return with dependents listed, birth certificate, etc.)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5411805" y="6852952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96337" y="-2638178"/>
            <a:ext cx="9156367" cy="5276356"/>
          </a:xfrm>
          <a:custGeom>
            <a:avLst/>
            <a:gdLst/>
            <a:ahLst/>
            <a:cxnLst/>
            <a:rect r="r" b="b" t="t" l="l"/>
            <a:pathLst>
              <a:path h="5276356" w="9156367">
                <a:moveTo>
                  <a:pt x="9156367" y="0"/>
                </a:moveTo>
                <a:lnTo>
                  <a:pt x="0" y="0"/>
                </a:lnTo>
                <a:lnTo>
                  <a:pt x="0" y="5276356"/>
                </a:lnTo>
                <a:lnTo>
                  <a:pt x="9156367" y="5276356"/>
                </a:lnTo>
                <a:lnTo>
                  <a:pt x="915636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64682" y="5143500"/>
            <a:ext cx="9587883" cy="8229600"/>
          </a:xfrm>
          <a:custGeom>
            <a:avLst/>
            <a:gdLst/>
            <a:ahLst/>
            <a:cxnLst/>
            <a:rect r="r" b="b" t="t" l="l"/>
            <a:pathLst>
              <a:path h="8229600" w="9587883">
                <a:moveTo>
                  <a:pt x="0" y="0"/>
                </a:moveTo>
                <a:lnTo>
                  <a:pt x="9587884" y="0"/>
                </a:lnTo>
                <a:lnTo>
                  <a:pt x="95878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52959">
            <a:off x="-298356" y="7415255"/>
            <a:ext cx="3002924" cy="1843045"/>
          </a:xfrm>
          <a:custGeom>
            <a:avLst/>
            <a:gdLst/>
            <a:ahLst/>
            <a:cxnLst/>
            <a:rect r="r" b="b" t="t" l="l"/>
            <a:pathLst>
              <a:path h="1843045" w="3002924">
                <a:moveTo>
                  <a:pt x="0" y="0"/>
                </a:moveTo>
                <a:lnTo>
                  <a:pt x="3002924" y="0"/>
                </a:lnTo>
                <a:lnTo>
                  <a:pt x="3002924" y="1843045"/>
                </a:lnTo>
                <a:lnTo>
                  <a:pt x="0" y="1843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4364716" y="-329695"/>
            <a:ext cx="5014896" cy="3372517"/>
          </a:xfrm>
          <a:custGeom>
            <a:avLst/>
            <a:gdLst/>
            <a:ahLst/>
            <a:cxnLst/>
            <a:rect r="r" b="b" t="t" l="l"/>
            <a:pathLst>
              <a:path h="3372517" w="5014896">
                <a:moveTo>
                  <a:pt x="0" y="0"/>
                </a:moveTo>
                <a:lnTo>
                  <a:pt x="5014895" y="0"/>
                </a:lnTo>
                <a:lnTo>
                  <a:pt x="5014895" y="3372517"/>
                </a:lnTo>
                <a:lnTo>
                  <a:pt x="0" y="33725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-961833" y="2638178"/>
            <a:ext cx="4329877" cy="1345870"/>
          </a:xfrm>
          <a:custGeom>
            <a:avLst/>
            <a:gdLst/>
            <a:ahLst/>
            <a:cxnLst/>
            <a:rect r="r" b="b" t="t" l="l"/>
            <a:pathLst>
              <a:path h="1345870" w="4329877">
                <a:moveTo>
                  <a:pt x="0" y="0"/>
                </a:moveTo>
                <a:lnTo>
                  <a:pt x="4329877" y="0"/>
                </a:lnTo>
                <a:lnTo>
                  <a:pt x="4329877" y="1345870"/>
                </a:lnTo>
                <a:lnTo>
                  <a:pt x="0" y="13458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619333" y="9258300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2" y="0"/>
                </a:lnTo>
                <a:lnTo>
                  <a:pt x="6762252" y="741030"/>
                </a:lnTo>
                <a:lnTo>
                  <a:pt x="0" y="7410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468469" y="2896462"/>
            <a:ext cx="13701379" cy="221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71"/>
              </a:lnSpc>
              <a:spcBef>
                <a:spcPct val="0"/>
              </a:spcBef>
            </a:pPr>
            <a:r>
              <a:rPr lang="en-US" sz="9109" u="sng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  <a:hlinkClick r:id="rId13" tooltip="https://ed.sc.gov/newsroom/strategic-engagement/education-scholarship-trust-fund-program/"/>
              </a:rPr>
              <a:t>EDUCATION SCHOLARSHIP TRUST FUND PROGRAM</a:t>
            </a:r>
            <a:r>
              <a:rPr lang="en-US" sz="9109" u="sng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 Website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4"/>
          <a:stretch>
            <a:fillRect/>
          </a:stretch>
        </p:blipFill>
        <p:spPr>
          <a:xfrm rot="0">
            <a:off x="6889479" y="5037375"/>
            <a:ext cx="4221960" cy="4221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09810" y="7283112"/>
            <a:ext cx="3008101" cy="2564407"/>
          </a:xfrm>
          <a:custGeom>
            <a:avLst/>
            <a:gdLst/>
            <a:ahLst/>
            <a:cxnLst/>
            <a:rect r="r" b="b" t="t" l="l"/>
            <a:pathLst>
              <a:path h="2564407" w="3008101">
                <a:moveTo>
                  <a:pt x="0" y="0"/>
                </a:moveTo>
                <a:lnTo>
                  <a:pt x="3008101" y="0"/>
                </a:lnTo>
                <a:lnTo>
                  <a:pt x="3008101" y="2564407"/>
                </a:lnTo>
                <a:lnTo>
                  <a:pt x="0" y="2564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77932">
            <a:off x="1028700" y="1393555"/>
            <a:ext cx="3725540" cy="1721510"/>
          </a:xfrm>
          <a:custGeom>
            <a:avLst/>
            <a:gdLst/>
            <a:ahLst/>
            <a:cxnLst/>
            <a:rect r="r" b="b" t="t" l="l"/>
            <a:pathLst>
              <a:path h="1721510" w="3725540">
                <a:moveTo>
                  <a:pt x="0" y="0"/>
                </a:moveTo>
                <a:lnTo>
                  <a:pt x="3725540" y="0"/>
                </a:lnTo>
                <a:lnTo>
                  <a:pt x="3725540" y="1721510"/>
                </a:lnTo>
                <a:lnTo>
                  <a:pt x="0" y="17215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1001652">
            <a:off x="15924878" y="1304139"/>
            <a:ext cx="2166662" cy="2483281"/>
          </a:xfrm>
          <a:custGeom>
            <a:avLst/>
            <a:gdLst/>
            <a:ahLst/>
            <a:cxnLst/>
            <a:rect r="r" b="b" t="t" l="l"/>
            <a:pathLst>
              <a:path h="2483281" w="2166662">
                <a:moveTo>
                  <a:pt x="2166662" y="0"/>
                </a:moveTo>
                <a:lnTo>
                  <a:pt x="0" y="0"/>
                </a:lnTo>
                <a:lnTo>
                  <a:pt x="0" y="2483281"/>
                </a:lnTo>
                <a:lnTo>
                  <a:pt x="2166662" y="2483281"/>
                </a:lnTo>
                <a:lnTo>
                  <a:pt x="216666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604791">
            <a:off x="-801812" y="678045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0" y="0"/>
                </a:moveTo>
                <a:lnTo>
                  <a:pt x="2488436" y="0"/>
                </a:lnTo>
                <a:lnTo>
                  <a:pt x="2488436" y="2889331"/>
                </a:lnTo>
                <a:lnTo>
                  <a:pt x="0" y="28893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3973165" y="4232663"/>
            <a:ext cx="3992457" cy="399245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5000" t="0" r="-25000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3923284" y="2588400"/>
            <a:ext cx="10441431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Can Help Me?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322378" y="4232663"/>
            <a:ext cx="3992457" cy="399245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4906" t="0" r="-24906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3825044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1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45587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2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612039" y="3784095"/>
            <a:ext cx="7420679" cy="262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71"/>
              </a:lnSpc>
            </a:pPr>
            <a:r>
              <a:rPr lang="en-US" sz="2119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006707">
            <a:off x="-5136991" y="5338682"/>
            <a:ext cx="7924419" cy="8229600"/>
          </a:xfrm>
          <a:custGeom>
            <a:avLst/>
            <a:gdLst/>
            <a:ahLst/>
            <a:cxnLst/>
            <a:rect r="r" b="b" t="t" l="l"/>
            <a:pathLst>
              <a:path h="8229600" w="7924419">
                <a:moveTo>
                  <a:pt x="0" y="0"/>
                </a:moveTo>
                <a:lnTo>
                  <a:pt x="7924419" y="0"/>
                </a:lnTo>
                <a:lnTo>
                  <a:pt x="792441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41773" y="0"/>
            <a:ext cx="2946227" cy="2948069"/>
          </a:xfrm>
          <a:custGeom>
            <a:avLst/>
            <a:gdLst/>
            <a:ahLst/>
            <a:cxnLst/>
            <a:rect r="r" b="b" t="t" l="l"/>
            <a:pathLst>
              <a:path h="2948069" w="2946227">
                <a:moveTo>
                  <a:pt x="0" y="0"/>
                </a:moveTo>
                <a:lnTo>
                  <a:pt x="2946227" y="0"/>
                </a:lnTo>
                <a:lnTo>
                  <a:pt x="2946227" y="2948069"/>
                </a:lnTo>
                <a:lnTo>
                  <a:pt x="0" y="2948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746669" y="-309654"/>
            <a:ext cx="4335536" cy="2088283"/>
          </a:xfrm>
          <a:custGeom>
            <a:avLst/>
            <a:gdLst/>
            <a:ahLst/>
            <a:cxnLst/>
            <a:rect r="r" b="b" t="t" l="l"/>
            <a:pathLst>
              <a:path h="2088283" w="4335536">
                <a:moveTo>
                  <a:pt x="0" y="0"/>
                </a:moveTo>
                <a:lnTo>
                  <a:pt x="4335536" y="0"/>
                </a:lnTo>
                <a:lnTo>
                  <a:pt x="4335536" y="2088283"/>
                </a:lnTo>
                <a:lnTo>
                  <a:pt x="0" y="20882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366702">
            <a:off x="-614533" y="789643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5" y="0"/>
                </a:lnTo>
                <a:lnTo>
                  <a:pt x="2337775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6850047" y="7443805"/>
            <a:ext cx="1437953" cy="2442384"/>
          </a:xfrm>
          <a:custGeom>
            <a:avLst/>
            <a:gdLst/>
            <a:ahLst/>
            <a:cxnLst/>
            <a:rect r="r" b="b" t="t" l="l"/>
            <a:pathLst>
              <a:path h="2442384" w="1437953">
                <a:moveTo>
                  <a:pt x="0" y="0"/>
                </a:moveTo>
                <a:lnTo>
                  <a:pt x="1437953" y="0"/>
                </a:lnTo>
                <a:lnTo>
                  <a:pt x="1437953" y="2442383"/>
                </a:lnTo>
                <a:lnTo>
                  <a:pt x="0" y="24423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1411591">
            <a:off x="18708912" y="335097"/>
            <a:ext cx="1311208" cy="2887064"/>
          </a:xfrm>
          <a:custGeom>
            <a:avLst/>
            <a:gdLst/>
            <a:ahLst/>
            <a:cxnLst/>
            <a:rect r="r" b="b" t="t" l="l"/>
            <a:pathLst>
              <a:path h="2887064" w="1311208">
                <a:moveTo>
                  <a:pt x="0" y="0"/>
                </a:moveTo>
                <a:lnTo>
                  <a:pt x="1311208" y="0"/>
                </a:lnTo>
                <a:lnTo>
                  <a:pt x="1311208" y="2887064"/>
                </a:lnTo>
                <a:lnTo>
                  <a:pt x="0" y="28870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071631" y="727770"/>
            <a:ext cx="10591511" cy="995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55"/>
              </a:lnSpc>
              <a:spcBef>
                <a:spcPct val="0"/>
              </a:spcBef>
            </a:pPr>
            <a:r>
              <a:rPr lang="en-US" sz="7909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IMPORTANT DATES TO SAVE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717130" y="2833731"/>
            <a:ext cx="9309176" cy="870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70"/>
              </a:lnSpc>
              <a:spcBef>
                <a:spcPct val="0"/>
              </a:spcBef>
            </a:pPr>
            <a:r>
              <a:rPr lang="en-US" sz="6850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November 1st, 2025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649767" y="4200694"/>
            <a:ext cx="8815851" cy="870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70"/>
              </a:lnSpc>
              <a:spcBef>
                <a:spcPct val="0"/>
              </a:spcBef>
            </a:pPr>
            <a:r>
              <a:rPr lang="en-US" sz="6850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January 15th, 2026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3206540" y="1665656"/>
            <a:ext cx="8491033" cy="764193"/>
          </a:xfrm>
          <a:custGeom>
            <a:avLst/>
            <a:gdLst/>
            <a:ahLst/>
            <a:cxnLst/>
            <a:rect r="r" b="b" t="t" l="l"/>
            <a:pathLst>
              <a:path h="764193" w="8491033">
                <a:moveTo>
                  <a:pt x="0" y="0"/>
                </a:moveTo>
                <a:lnTo>
                  <a:pt x="8491033" y="0"/>
                </a:lnTo>
                <a:lnTo>
                  <a:pt x="8491033" y="764193"/>
                </a:lnTo>
                <a:lnTo>
                  <a:pt x="0" y="7641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717130" y="3686169"/>
            <a:ext cx="10558442" cy="290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19"/>
              </a:lnSpc>
              <a:spcBef>
                <a:spcPct val="0"/>
              </a:spcBef>
            </a:pP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Students can renew for the 2026-2027 school year; their siblings may also apply.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649767" y="5107970"/>
            <a:ext cx="9376538" cy="2159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19"/>
              </a:lnSpc>
            </a:pP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Applications open for priority groups:</a:t>
            </a:r>
          </a:p>
          <a:p>
            <a:pPr algn="just" marL="746258" indent="-248753" lvl="2">
              <a:lnSpc>
                <a:spcPts val="2419"/>
              </a:lnSpc>
              <a:buFont typeface="Arial"/>
              <a:buChar char="⚬"/>
            </a:pP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Siblings of current ESTF students,</a:t>
            </a:r>
          </a:p>
          <a:p>
            <a:pPr algn="just" marL="746258" indent="-248753" lvl="2">
              <a:lnSpc>
                <a:spcPts val="2419"/>
              </a:lnSpc>
              <a:buFont typeface="Arial"/>
              <a:buChar char="⚬"/>
            </a:pP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Children of active duty military,</a:t>
            </a:r>
          </a:p>
          <a:p>
            <a:pPr algn="just" marL="746258" indent="-248753" lvl="2">
              <a:lnSpc>
                <a:spcPts val="2419"/>
              </a:lnSpc>
              <a:buFont typeface="Arial"/>
              <a:buChar char="⚬"/>
            </a:pP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Students residing in a household with an income of less than 300% of the </a:t>
            </a:r>
            <a:r>
              <a:rPr lang="en-US" sz="1728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15" tooltip="https://aspe.hhs.gov/sites/default/files/documents/dd73d4f00d8a819d10b2fdb70d254f7b/detailed-guidelines-2025.pdf"/>
              </a:rPr>
              <a:t>federal poverty guidelines</a:t>
            </a: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(~$96,450 for a family of four),</a:t>
            </a:r>
          </a:p>
          <a:p>
            <a:pPr algn="just" marL="746258" indent="-248753" lvl="2">
              <a:lnSpc>
                <a:spcPts val="2419"/>
              </a:lnSpc>
              <a:buFont typeface="Arial"/>
              <a:buChar char="⚬"/>
            </a:pP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Students who attended public school in 2025.</a:t>
            </a:r>
          </a:p>
          <a:p>
            <a:pPr algn="just">
              <a:lnSpc>
                <a:spcPts val="2764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3717130" y="7058802"/>
            <a:ext cx="8815851" cy="870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70"/>
              </a:lnSpc>
              <a:spcBef>
                <a:spcPct val="0"/>
              </a:spcBef>
            </a:pPr>
            <a:r>
              <a:rPr lang="en-US" sz="6850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February 9th, 2026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717130" y="7966078"/>
            <a:ext cx="10558442" cy="595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19"/>
              </a:lnSpc>
              <a:spcBef>
                <a:spcPct val="0"/>
              </a:spcBef>
            </a:pP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All other students earning between 300% and 500% of the </a:t>
            </a:r>
            <a:r>
              <a:rPr lang="en-US" sz="1728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16" tooltip="https://aspe.hhs.gov/sites/default/files/documents/dd73d4f00d8a819d10b2fdb70d254f7b/detailed-guidelines-2025.pdf"/>
              </a:rPr>
              <a:t>federal poverty guidelines</a:t>
            </a:r>
            <a:r>
              <a:rPr lang="en-US" sz="1728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(~$96,451 – $160,750 for a family of four in 2025)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719429" y="8959040"/>
            <a:ext cx="11677949" cy="1030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21"/>
              </a:lnSpc>
            </a:pPr>
            <a:r>
              <a:rPr lang="en-US" sz="2247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At this time, the Education Scholarship Trust Fund Program has reached its maximum capacity of 15,000 awarded students for 2026-2027. Families can </a:t>
            </a:r>
            <a:r>
              <a:rPr lang="en-US" sz="2247" u="sng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  <a:hlinkClick r:id="rId17" tooltip="https://sc-estf-program.com/waitlist-2026-2027?hsLang=en"/>
              </a:rPr>
              <a:t>register for the 2026-2027 waitlist</a:t>
            </a:r>
            <a:r>
              <a:rPr lang="en-US" sz="2247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.</a:t>
            </a:r>
          </a:p>
          <a:p>
            <a:pPr algn="l" marL="0" indent="0" lvl="0">
              <a:lnSpc>
                <a:spcPts val="2531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DAHEuo35ouk</dc:identifier>
  <dcterms:modified xsi:type="dcterms:W3CDTF">2011-08-01T06:04:30Z</dcterms:modified>
  <cp:revision>1</cp:revision>
  <dc:title>SC Presentation: EDUCATION SCHOLARSHIP TRUST FUND PROGRAM</dc:title>
</cp:coreProperties>
</file>