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Children One" charset="1" panose="00000000000000000000"/>
      <p:regular r:id="rId16"/>
    </p:embeddedFont>
    <p:embeddedFont>
      <p:font typeface="Comic Relief" charset="1" panose="030F0702030302020204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0.png" Type="http://schemas.openxmlformats.org/officeDocument/2006/relationships/image"/><Relationship Id="rId11" Target="../media/image81.svg" Type="http://schemas.openxmlformats.org/officeDocument/2006/relationships/image"/><Relationship Id="rId12" Target="../media/image64.png" Type="http://schemas.openxmlformats.org/officeDocument/2006/relationships/image"/><Relationship Id="rId13" Target="../media/image65.svg" Type="http://schemas.openxmlformats.org/officeDocument/2006/relationships/image"/><Relationship Id="rId14" Target="../media/image41.png" Type="http://schemas.openxmlformats.org/officeDocument/2006/relationships/image"/><Relationship Id="rId15" Target="../media/image42.svg" Type="http://schemas.openxmlformats.org/officeDocument/2006/relationships/image"/><Relationship Id="rId16" Target="../media/image59.png" Type="http://schemas.openxmlformats.org/officeDocument/2006/relationships/image"/><Relationship Id="rId17" Target="../media/image60.svg" Type="http://schemas.openxmlformats.org/officeDocument/2006/relationships/image"/><Relationship Id="rId18" Target="../media/image82.png" Type="http://schemas.openxmlformats.org/officeDocument/2006/relationships/image"/><Relationship Id="rId19" Target="../media/image83.svg" Type="http://schemas.openxmlformats.org/officeDocument/2006/relationships/image"/><Relationship Id="rId2" Target="../media/image1.jpeg" Type="http://schemas.openxmlformats.org/officeDocument/2006/relationships/image"/><Relationship Id="rId20" Target="../media/image35.png" Type="http://schemas.openxmlformats.org/officeDocument/2006/relationships/image"/><Relationship Id="rId21" Target="../media/image36.svg" Type="http://schemas.openxmlformats.org/officeDocument/2006/relationships/image"/><Relationship Id="rId22" Target="https://support.withodyssey.com/hc/en-us/categories/44027751004699-Texas-Education-Freedom-Accounts-Program" TargetMode="External" Type="http://schemas.openxmlformats.org/officeDocument/2006/relationships/hyperlink"/><Relationship Id="rId23" Target="tel:7373792362" TargetMode="External" Type="http://schemas.openxmlformats.org/officeDocument/2006/relationships/hyperlink"/><Relationship Id="rId3" Target="../media/image73.png" Type="http://schemas.openxmlformats.org/officeDocument/2006/relationships/image"/><Relationship Id="rId4" Target="../media/image74.svg" Type="http://schemas.openxmlformats.org/officeDocument/2006/relationships/image"/><Relationship Id="rId5" Target="../media/image75.png" Type="http://schemas.openxmlformats.org/officeDocument/2006/relationships/image"/><Relationship Id="rId6" Target="../media/image76.svg" Type="http://schemas.openxmlformats.org/officeDocument/2006/relationships/image"/><Relationship Id="rId7" Target="../media/image77.png" Type="http://schemas.openxmlformats.org/officeDocument/2006/relationships/image"/><Relationship Id="rId8" Target="../media/image78.svg" Type="http://schemas.openxmlformats.org/officeDocument/2006/relationships/image"/><Relationship Id="rId9" Target="../media/image7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svg" Type="http://schemas.openxmlformats.org/officeDocument/2006/relationships/image"/><Relationship Id="rId11" Target="../media/image19.png" Type="http://schemas.openxmlformats.org/officeDocument/2006/relationships/image"/><Relationship Id="rId12" Target="../media/image20.svg" Type="http://schemas.openxmlformats.org/officeDocument/2006/relationships/image"/><Relationship Id="rId2" Target="../media/image1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Relationship Id="rId7" Target="../media/image15.png" Type="http://schemas.openxmlformats.org/officeDocument/2006/relationships/image"/><Relationship Id="rId8" Target="../media/image16.sv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23.pn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svg" Type="http://schemas.openxmlformats.org/officeDocument/2006/relationships/image"/><Relationship Id="rId11" Target="../media/image34.png" Type="http://schemas.openxmlformats.org/officeDocument/2006/relationships/image"/><Relationship Id="rId2" Target="../media/image1.jpe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28.png" Type="http://schemas.openxmlformats.org/officeDocument/2006/relationships/image"/><Relationship Id="rId6" Target="../media/image29.svg" Type="http://schemas.openxmlformats.org/officeDocument/2006/relationships/image"/><Relationship Id="rId7" Target="../media/image30.png" Type="http://schemas.openxmlformats.org/officeDocument/2006/relationships/image"/><Relationship Id="rId8" Target="../media/image31.svg" Type="http://schemas.openxmlformats.org/officeDocument/2006/relationships/image"/><Relationship Id="rId9" Target="../media/image3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37.png" Type="http://schemas.openxmlformats.org/officeDocument/2006/relationships/image"/><Relationship Id="rId8" Target="../media/image38.png" Type="http://schemas.openxmlformats.org/officeDocument/2006/relationships/image"/><Relationship Id="rId9" Target="../media/image39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7.png" Type="http://schemas.openxmlformats.org/officeDocument/2006/relationships/image"/><Relationship Id="rId11" Target="../media/image48.png" Type="http://schemas.openxmlformats.org/officeDocument/2006/relationships/image"/><Relationship Id="rId12" Target="../media/image49.png" Type="http://schemas.openxmlformats.org/officeDocument/2006/relationships/image"/><Relationship Id="rId13" Target="../media/image50.svg" Type="http://schemas.openxmlformats.org/officeDocument/2006/relationships/image"/><Relationship Id="rId2" Target="../media/image1.jpeg" Type="http://schemas.openxmlformats.org/officeDocument/2006/relationships/image"/><Relationship Id="rId3" Target="../media/image40.png" Type="http://schemas.openxmlformats.org/officeDocument/2006/relationships/image"/><Relationship Id="rId4" Target="../media/image41.png" Type="http://schemas.openxmlformats.org/officeDocument/2006/relationships/image"/><Relationship Id="rId5" Target="../media/image42.svg" Type="http://schemas.openxmlformats.org/officeDocument/2006/relationships/image"/><Relationship Id="rId6" Target="../media/image43.png" Type="http://schemas.openxmlformats.org/officeDocument/2006/relationships/image"/><Relationship Id="rId7" Target="../media/image44.svg" Type="http://schemas.openxmlformats.org/officeDocument/2006/relationships/image"/><Relationship Id="rId8" Target="../media/image45.png" Type="http://schemas.openxmlformats.org/officeDocument/2006/relationships/image"/><Relationship Id="rId9" Target="../media/image46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8.svg" Type="http://schemas.openxmlformats.org/officeDocument/2006/relationships/image"/><Relationship Id="rId11" Target="../media/image59.png" Type="http://schemas.openxmlformats.org/officeDocument/2006/relationships/image"/><Relationship Id="rId12" Target="../media/image60.svg" Type="http://schemas.openxmlformats.org/officeDocument/2006/relationships/image"/><Relationship Id="rId13" Target="../media/image61.png" Type="http://schemas.openxmlformats.org/officeDocument/2006/relationships/image"/><Relationship Id="rId2" Target="../media/image1.jpeg" Type="http://schemas.openxmlformats.org/officeDocument/2006/relationships/image"/><Relationship Id="rId3" Target="../media/image51.png" Type="http://schemas.openxmlformats.org/officeDocument/2006/relationships/image"/><Relationship Id="rId4" Target="../media/image52.png" Type="http://schemas.openxmlformats.org/officeDocument/2006/relationships/image"/><Relationship Id="rId5" Target="../media/image53.png" Type="http://schemas.openxmlformats.org/officeDocument/2006/relationships/image"/><Relationship Id="rId6" Target="../media/image54.svg" Type="http://schemas.openxmlformats.org/officeDocument/2006/relationships/image"/><Relationship Id="rId7" Target="../media/image55.png" Type="http://schemas.openxmlformats.org/officeDocument/2006/relationships/image"/><Relationship Id="rId8" Target="../media/image56.svg" Type="http://schemas.openxmlformats.org/officeDocument/2006/relationships/image"/><Relationship Id="rId9" Target="../media/image5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7.jpeg" Type="http://schemas.openxmlformats.org/officeDocument/2006/relationships/image"/><Relationship Id="rId2" Target="../media/image1.jpeg" Type="http://schemas.openxmlformats.org/officeDocument/2006/relationships/image"/><Relationship Id="rId3" Target="../media/image62.png" Type="http://schemas.openxmlformats.org/officeDocument/2006/relationships/image"/><Relationship Id="rId4" Target="../media/image63.png" Type="http://schemas.openxmlformats.org/officeDocument/2006/relationships/image"/><Relationship Id="rId5" Target="../media/image26.png" Type="http://schemas.openxmlformats.org/officeDocument/2006/relationships/image"/><Relationship Id="rId6" Target="../media/image27.svg" Type="http://schemas.openxmlformats.org/officeDocument/2006/relationships/image"/><Relationship Id="rId7" Target="../media/image64.png" Type="http://schemas.openxmlformats.org/officeDocument/2006/relationships/image"/><Relationship Id="rId8" Target="../media/image65.svg" Type="http://schemas.openxmlformats.org/officeDocument/2006/relationships/image"/><Relationship Id="rId9" Target="../media/image66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1.png" Type="http://schemas.openxmlformats.org/officeDocument/2006/relationships/image"/><Relationship Id="rId11" Target="../media/image72.svg" Type="http://schemas.openxmlformats.org/officeDocument/2006/relationships/image"/><Relationship Id="rId12" Target="../media/image7.png" Type="http://schemas.openxmlformats.org/officeDocument/2006/relationships/image"/><Relationship Id="rId13" Target="../media/image8.svg" Type="http://schemas.openxmlformats.org/officeDocument/2006/relationships/image"/><Relationship Id="rId2" Target="../media/image1.jpeg" Type="http://schemas.openxmlformats.org/officeDocument/2006/relationships/image"/><Relationship Id="rId3" Target="../media/image68.png" Type="http://schemas.openxmlformats.org/officeDocument/2006/relationships/image"/><Relationship Id="rId4" Target="../media/image69.png" Type="http://schemas.openxmlformats.org/officeDocument/2006/relationships/image"/><Relationship Id="rId5" Target="../media/image70.svg" Type="http://schemas.openxmlformats.org/officeDocument/2006/relationships/image"/><Relationship Id="rId6" Target="../media/image41.png" Type="http://schemas.openxmlformats.org/officeDocument/2006/relationships/image"/><Relationship Id="rId7" Target="../media/image42.svg" Type="http://schemas.openxmlformats.org/officeDocument/2006/relationships/image"/><Relationship Id="rId8" Target="../media/image38.png" Type="http://schemas.openxmlformats.org/officeDocument/2006/relationships/image"/><Relationship Id="rId9" Target="../media/image39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99319" y="2081436"/>
            <a:ext cx="4436442" cy="4114800"/>
          </a:xfrm>
          <a:custGeom>
            <a:avLst/>
            <a:gdLst/>
            <a:ahLst/>
            <a:cxnLst/>
            <a:rect r="r" b="b" t="t" l="l"/>
            <a:pathLst>
              <a:path h="4114800" w="4436442">
                <a:moveTo>
                  <a:pt x="0" y="0"/>
                </a:moveTo>
                <a:lnTo>
                  <a:pt x="4436442" y="0"/>
                </a:lnTo>
                <a:lnTo>
                  <a:pt x="44364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9666782" y="3627728"/>
            <a:ext cx="9265074" cy="6659272"/>
          </a:xfrm>
          <a:custGeom>
            <a:avLst/>
            <a:gdLst/>
            <a:ahLst/>
            <a:cxnLst/>
            <a:rect r="r" b="b" t="t" l="l"/>
            <a:pathLst>
              <a:path h="6659272" w="9265074">
                <a:moveTo>
                  <a:pt x="9265074" y="0"/>
                </a:moveTo>
                <a:lnTo>
                  <a:pt x="0" y="0"/>
                </a:lnTo>
                <a:lnTo>
                  <a:pt x="0" y="6659272"/>
                </a:lnTo>
                <a:lnTo>
                  <a:pt x="9265074" y="6659272"/>
                </a:lnTo>
                <a:lnTo>
                  <a:pt x="9265074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407457" y="8008016"/>
            <a:ext cx="3356557" cy="1632126"/>
          </a:xfrm>
          <a:custGeom>
            <a:avLst/>
            <a:gdLst/>
            <a:ahLst/>
            <a:cxnLst/>
            <a:rect r="r" b="b" t="t" l="l"/>
            <a:pathLst>
              <a:path h="1632126" w="3356557">
                <a:moveTo>
                  <a:pt x="0" y="0"/>
                </a:moveTo>
                <a:lnTo>
                  <a:pt x="3356557" y="0"/>
                </a:lnTo>
                <a:lnTo>
                  <a:pt x="3356557" y="1632125"/>
                </a:lnTo>
                <a:lnTo>
                  <a:pt x="0" y="1632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76276" y="6841614"/>
            <a:ext cx="7596254" cy="683663"/>
          </a:xfrm>
          <a:custGeom>
            <a:avLst/>
            <a:gdLst/>
            <a:ahLst/>
            <a:cxnLst/>
            <a:rect r="r" b="b" t="t" l="l"/>
            <a:pathLst>
              <a:path h="683663" w="7596254">
                <a:moveTo>
                  <a:pt x="0" y="0"/>
                </a:moveTo>
                <a:lnTo>
                  <a:pt x="7596254" y="0"/>
                </a:lnTo>
                <a:lnTo>
                  <a:pt x="7596254" y="683663"/>
                </a:lnTo>
                <a:lnTo>
                  <a:pt x="0" y="6836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45828" y="3233772"/>
            <a:ext cx="11995091" cy="2538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59"/>
              </a:lnSpc>
            </a:pPr>
            <a:r>
              <a:rPr lang="en-US" sz="8972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Texas Education Freedom Accounts (TEFA)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111147" y="6139268"/>
            <a:ext cx="9129772" cy="549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57"/>
              </a:lnSpc>
              <a:spcBef>
                <a:spcPct val="0"/>
              </a:spcBef>
            </a:pPr>
            <a:r>
              <a:rPr lang="en-US" sz="3184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School cycle 2026-2027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-3811188">
            <a:off x="11438711" y="1477700"/>
            <a:ext cx="1604417" cy="1980762"/>
          </a:xfrm>
          <a:custGeom>
            <a:avLst/>
            <a:gdLst/>
            <a:ahLst/>
            <a:cxnLst/>
            <a:rect r="r" b="b" t="t" l="l"/>
            <a:pathLst>
              <a:path h="1980762" w="1604417">
                <a:moveTo>
                  <a:pt x="0" y="0"/>
                </a:moveTo>
                <a:lnTo>
                  <a:pt x="1604417" y="0"/>
                </a:lnTo>
                <a:lnTo>
                  <a:pt x="1604417" y="1980762"/>
                </a:lnTo>
                <a:lnTo>
                  <a:pt x="0" y="19807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1614897"/>
            <a:ext cx="6382461" cy="8378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45"/>
              </a:lnSpc>
              <a:spcBef>
                <a:spcPct val="0"/>
              </a:spcBef>
            </a:pPr>
            <a:r>
              <a:rPr lang="en-US" sz="4889">
                <a:solidFill>
                  <a:srgbClr val="A21C3C"/>
                </a:solidFill>
                <a:latin typeface="Children One"/>
                <a:ea typeface="Children One"/>
                <a:cs typeface="Children One"/>
                <a:sym typeface="Children One"/>
              </a:rPr>
              <a:t>YOUR School NAME HERe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29227" y="5185271"/>
            <a:ext cx="305832" cy="305832"/>
          </a:xfrm>
          <a:custGeom>
            <a:avLst/>
            <a:gdLst/>
            <a:ahLst/>
            <a:cxnLst/>
            <a:rect r="r" b="b" t="t" l="l"/>
            <a:pathLst>
              <a:path h="305832" w="305832">
                <a:moveTo>
                  <a:pt x="0" y="0"/>
                </a:moveTo>
                <a:lnTo>
                  <a:pt x="305831" y="0"/>
                </a:lnTo>
                <a:lnTo>
                  <a:pt x="305831" y="305832"/>
                </a:lnTo>
                <a:lnTo>
                  <a:pt x="0" y="305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929227" y="5776853"/>
            <a:ext cx="305832" cy="305832"/>
          </a:xfrm>
          <a:custGeom>
            <a:avLst/>
            <a:gdLst/>
            <a:ahLst/>
            <a:cxnLst/>
            <a:rect r="r" b="b" t="t" l="l"/>
            <a:pathLst>
              <a:path h="305832" w="305832">
                <a:moveTo>
                  <a:pt x="0" y="0"/>
                </a:moveTo>
                <a:lnTo>
                  <a:pt x="305831" y="0"/>
                </a:lnTo>
                <a:lnTo>
                  <a:pt x="305831" y="305832"/>
                </a:lnTo>
                <a:lnTo>
                  <a:pt x="0" y="305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929227" y="6314867"/>
            <a:ext cx="305832" cy="305832"/>
          </a:xfrm>
          <a:custGeom>
            <a:avLst/>
            <a:gdLst/>
            <a:ahLst/>
            <a:cxnLst/>
            <a:rect r="r" b="b" t="t" l="l"/>
            <a:pathLst>
              <a:path h="305832" w="305832">
                <a:moveTo>
                  <a:pt x="0" y="0"/>
                </a:moveTo>
                <a:lnTo>
                  <a:pt x="305831" y="0"/>
                </a:lnTo>
                <a:lnTo>
                  <a:pt x="305831" y="305831"/>
                </a:lnTo>
                <a:lnTo>
                  <a:pt x="0" y="3058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974925" y="6722181"/>
            <a:ext cx="5347636" cy="3836929"/>
          </a:xfrm>
          <a:custGeom>
            <a:avLst/>
            <a:gdLst/>
            <a:ahLst/>
            <a:cxnLst/>
            <a:rect r="r" b="b" t="t" l="l"/>
            <a:pathLst>
              <a:path h="3836929" w="5347636">
                <a:moveTo>
                  <a:pt x="0" y="0"/>
                </a:moveTo>
                <a:lnTo>
                  <a:pt x="5347637" y="0"/>
                </a:lnTo>
                <a:lnTo>
                  <a:pt x="5347637" y="3836929"/>
                </a:lnTo>
                <a:lnTo>
                  <a:pt x="0" y="38369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950688" y="2388129"/>
            <a:ext cx="12386625" cy="10605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838"/>
              </a:lnSpc>
              <a:spcBef>
                <a:spcPct val="0"/>
              </a:spcBef>
            </a:pPr>
            <a:r>
              <a:rPr lang="en-US" sz="84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More Questions?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2520005" y="3769064"/>
            <a:ext cx="4666538" cy="3138247"/>
          </a:xfrm>
          <a:custGeom>
            <a:avLst/>
            <a:gdLst/>
            <a:ahLst/>
            <a:cxnLst/>
            <a:rect r="r" b="b" t="t" l="l"/>
            <a:pathLst>
              <a:path h="3138247" w="4666538">
                <a:moveTo>
                  <a:pt x="0" y="0"/>
                </a:moveTo>
                <a:lnTo>
                  <a:pt x="4666538" y="0"/>
                </a:lnTo>
                <a:lnTo>
                  <a:pt x="4666538" y="3138246"/>
                </a:lnTo>
                <a:lnTo>
                  <a:pt x="0" y="31382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-2700000">
            <a:off x="-625541" y="8244824"/>
            <a:ext cx="2488436" cy="2889331"/>
          </a:xfrm>
          <a:custGeom>
            <a:avLst/>
            <a:gdLst/>
            <a:ahLst/>
            <a:cxnLst/>
            <a:rect r="r" b="b" t="t" l="l"/>
            <a:pathLst>
              <a:path h="2889331" w="2488436">
                <a:moveTo>
                  <a:pt x="2488436" y="0"/>
                </a:moveTo>
                <a:lnTo>
                  <a:pt x="0" y="0"/>
                </a:lnTo>
                <a:lnTo>
                  <a:pt x="0" y="2889331"/>
                </a:lnTo>
                <a:lnTo>
                  <a:pt x="2488436" y="2889331"/>
                </a:lnTo>
                <a:lnTo>
                  <a:pt x="248843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-1541413">
            <a:off x="15932853" y="1380285"/>
            <a:ext cx="2337775" cy="3535387"/>
          </a:xfrm>
          <a:custGeom>
            <a:avLst/>
            <a:gdLst/>
            <a:ahLst/>
            <a:cxnLst/>
            <a:rect r="r" b="b" t="t" l="l"/>
            <a:pathLst>
              <a:path h="3535387" w="2337775">
                <a:moveTo>
                  <a:pt x="0" y="0"/>
                </a:moveTo>
                <a:lnTo>
                  <a:pt x="2337775" y="0"/>
                </a:lnTo>
                <a:lnTo>
                  <a:pt x="2337775" y="3535387"/>
                </a:lnTo>
                <a:lnTo>
                  <a:pt x="0" y="35353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-292743">
            <a:off x="1028700" y="7142601"/>
            <a:ext cx="6762253" cy="741030"/>
          </a:xfrm>
          <a:custGeom>
            <a:avLst/>
            <a:gdLst/>
            <a:ahLst/>
            <a:cxnLst/>
            <a:rect r="r" b="b" t="t" l="l"/>
            <a:pathLst>
              <a:path h="741030" w="6762253">
                <a:moveTo>
                  <a:pt x="0" y="0"/>
                </a:moveTo>
                <a:lnTo>
                  <a:pt x="6762253" y="0"/>
                </a:lnTo>
                <a:lnTo>
                  <a:pt x="6762253" y="741030"/>
                </a:lnTo>
                <a:lnTo>
                  <a:pt x="0" y="7410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29760" y="2115999"/>
            <a:ext cx="1520927" cy="2105090"/>
          </a:xfrm>
          <a:custGeom>
            <a:avLst/>
            <a:gdLst/>
            <a:ahLst/>
            <a:cxnLst/>
            <a:rect r="r" b="b" t="t" l="l"/>
            <a:pathLst>
              <a:path h="2105090" w="1520927">
                <a:moveTo>
                  <a:pt x="0" y="0"/>
                </a:moveTo>
                <a:lnTo>
                  <a:pt x="1520928" y="0"/>
                </a:lnTo>
                <a:lnTo>
                  <a:pt x="1520928" y="2105090"/>
                </a:lnTo>
                <a:lnTo>
                  <a:pt x="0" y="21050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788617" y="8620125"/>
            <a:ext cx="2010611" cy="2467007"/>
          </a:xfrm>
          <a:custGeom>
            <a:avLst/>
            <a:gdLst/>
            <a:ahLst/>
            <a:cxnLst/>
            <a:rect r="r" b="b" t="t" l="l"/>
            <a:pathLst>
              <a:path h="2467007" w="2010611">
                <a:moveTo>
                  <a:pt x="0" y="0"/>
                </a:moveTo>
                <a:lnTo>
                  <a:pt x="2010611" y="0"/>
                </a:lnTo>
                <a:lnTo>
                  <a:pt x="2010611" y="2467007"/>
                </a:lnTo>
                <a:lnTo>
                  <a:pt x="0" y="246700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8192013" y="4379900"/>
            <a:ext cx="3211539" cy="580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346"/>
              </a:lnSpc>
            </a:pPr>
            <a:r>
              <a:rPr lang="en-US" sz="4673">
                <a:solidFill>
                  <a:srgbClr val="A21C3C"/>
                </a:solidFill>
                <a:latin typeface="Comic Relief"/>
                <a:ea typeface="Comic Relief"/>
                <a:cs typeface="Comic Relief"/>
                <a:sym typeface="Comic Relief"/>
              </a:rPr>
              <a:t>Contact Us 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333720" y="5020349"/>
            <a:ext cx="6837081" cy="1561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74"/>
              </a:lnSpc>
            </a:pPr>
            <a:r>
              <a:rPr lang="en-US" sz="3287">
                <a:solidFill>
                  <a:srgbClr val="A21C3C"/>
                </a:solidFill>
                <a:latin typeface="Comic Relief"/>
                <a:ea typeface="Comic Relief"/>
                <a:cs typeface="Comic Relief"/>
                <a:sym typeface="Comic Relief"/>
              </a:rPr>
              <a:t>+123-456-2890</a:t>
            </a:r>
          </a:p>
          <a:p>
            <a:pPr algn="l">
              <a:lnSpc>
                <a:spcPts val="4174"/>
              </a:lnSpc>
            </a:pPr>
            <a:r>
              <a:rPr lang="en-US" sz="3287">
                <a:solidFill>
                  <a:srgbClr val="A21C3C"/>
                </a:solidFill>
                <a:latin typeface="Comic Relief"/>
                <a:ea typeface="Comic Relief"/>
                <a:cs typeface="Comic Relief"/>
                <a:sym typeface="Comic Relief"/>
              </a:rPr>
              <a:t>hello@reallygreatsite.com</a:t>
            </a:r>
          </a:p>
          <a:p>
            <a:pPr algn="l" marL="0" indent="0" lvl="0">
              <a:lnSpc>
                <a:spcPts val="4174"/>
              </a:lnSpc>
            </a:pPr>
            <a:r>
              <a:rPr lang="en-US" sz="3287">
                <a:solidFill>
                  <a:srgbClr val="A21C3C"/>
                </a:solidFill>
                <a:latin typeface="Comic Relief"/>
                <a:ea typeface="Comic Relief"/>
                <a:cs typeface="Comic Relief"/>
                <a:sym typeface="Comic Relief"/>
              </a:rPr>
              <a:t>www.reallygreatsite.com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192013" y="7030273"/>
            <a:ext cx="7978788" cy="554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178"/>
              </a:lnSpc>
            </a:pPr>
            <a:r>
              <a:rPr lang="en-US" sz="4492" u="sng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  <a:hlinkClick r:id="rId22" tooltip="https://support.withodyssey.com/hc/en-us/categories/44027751004699-Texas-Education-Freedom-Accounts-Program"/>
              </a:rPr>
              <a:t> Odyssey support website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694448" y="7826447"/>
            <a:ext cx="3057813" cy="11154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97"/>
              </a:lnSpc>
            </a:pPr>
            <a:r>
              <a:rPr lang="en-US" sz="2535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Call:  </a:t>
            </a:r>
            <a:r>
              <a:rPr lang="en-US" sz="2535" u="sng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  <a:hlinkClick r:id="rId23" tooltip="tel:7373792362"/>
              </a:rPr>
              <a:t>737-379-2362</a:t>
            </a:r>
          </a:p>
          <a:p>
            <a:pPr algn="ctr">
              <a:lnSpc>
                <a:spcPts val="3550"/>
              </a:lnSpc>
              <a:spcBef>
                <a:spcPct val="0"/>
              </a:spcBef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7320790" y="3826214"/>
            <a:ext cx="9476846" cy="350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517"/>
              </a:lnSpc>
            </a:pPr>
            <a:r>
              <a:rPr lang="en-US" sz="2707">
                <a:solidFill>
                  <a:srgbClr val="A21C3C"/>
                </a:solidFill>
                <a:latin typeface="Comic Relief"/>
                <a:ea typeface="Comic Relief"/>
                <a:cs typeface="Comic Relief"/>
                <a:sym typeface="Comic Relief"/>
              </a:rPr>
              <a:t>(Include your school information here)  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9235058" y="8016947"/>
            <a:ext cx="305832" cy="305832"/>
          </a:xfrm>
          <a:custGeom>
            <a:avLst/>
            <a:gdLst/>
            <a:ahLst/>
            <a:cxnLst/>
            <a:rect r="r" b="b" t="t" l="l"/>
            <a:pathLst>
              <a:path h="305832" w="305832">
                <a:moveTo>
                  <a:pt x="0" y="0"/>
                </a:moveTo>
                <a:lnTo>
                  <a:pt x="305832" y="0"/>
                </a:lnTo>
                <a:lnTo>
                  <a:pt x="305832" y="305832"/>
                </a:lnTo>
                <a:lnTo>
                  <a:pt x="0" y="305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88298">
            <a:off x="-311814" y="6095292"/>
            <a:ext cx="4833500" cy="3196152"/>
          </a:xfrm>
          <a:custGeom>
            <a:avLst/>
            <a:gdLst/>
            <a:ahLst/>
            <a:cxnLst/>
            <a:rect r="r" b="b" t="t" l="l"/>
            <a:pathLst>
              <a:path h="3196152" w="4833500">
                <a:moveTo>
                  <a:pt x="0" y="0"/>
                </a:moveTo>
                <a:lnTo>
                  <a:pt x="4833500" y="0"/>
                </a:lnTo>
                <a:lnTo>
                  <a:pt x="4833500" y="3196152"/>
                </a:lnTo>
                <a:lnTo>
                  <a:pt x="0" y="31961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747800" y="1223034"/>
            <a:ext cx="15938740" cy="2338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03"/>
              </a:lnSpc>
            </a:pPr>
            <a:r>
              <a:rPr lang="en-US" sz="84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What is The Texas Education Freedom Accounts (TEFA)?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2031449">
            <a:off x="16853529" y="3186553"/>
            <a:ext cx="756148" cy="1543159"/>
          </a:xfrm>
          <a:custGeom>
            <a:avLst/>
            <a:gdLst/>
            <a:ahLst/>
            <a:cxnLst/>
            <a:rect r="r" b="b" t="t" l="l"/>
            <a:pathLst>
              <a:path h="1543159" w="756148">
                <a:moveTo>
                  <a:pt x="0" y="0"/>
                </a:moveTo>
                <a:lnTo>
                  <a:pt x="756148" y="0"/>
                </a:lnTo>
                <a:lnTo>
                  <a:pt x="756148" y="1543159"/>
                </a:lnTo>
                <a:lnTo>
                  <a:pt x="0" y="15431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727829" y="9258300"/>
            <a:ext cx="7315200" cy="2953512"/>
          </a:xfrm>
          <a:custGeom>
            <a:avLst/>
            <a:gdLst/>
            <a:ahLst/>
            <a:cxnLst/>
            <a:rect r="r" b="b" t="t" l="l"/>
            <a:pathLst>
              <a:path h="2953512" w="7315200">
                <a:moveTo>
                  <a:pt x="0" y="0"/>
                </a:moveTo>
                <a:lnTo>
                  <a:pt x="7315200" y="0"/>
                </a:lnTo>
                <a:lnTo>
                  <a:pt x="7315200" y="2953512"/>
                </a:lnTo>
                <a:lnTo>
                  <a:pt x="0" y="29535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612715" y="8288883"/>
            <a:ext cx="2147651" cy="3201105"/>
          </a:xfrm>
          <a:custGeom>
            <a:avLst/>
            <a:gdLst/>
            <a:ahLst/>
            <a:cxnLst/>
            <a:rect r="r" b="b" t="t" l="l"/>
            <a:pathLst>
              <a:path h="3201105" w="2147651">
                <a:moveTo>
                  <a:pt x="0" y="0"/>
                </a:moveTo>
                <a:lnTo>
                  <a:pt x="2147651" y="0"/>
                </a:lnTo>
                <a:lnTo>
                  <a:pt x="2147651" y="3201105"/>
                </a:lnTo>
                <a:lnTo>
                  <a:pt x="0" y="32011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074589">
            <a:off x="359431" y="4880758"/>
            <a:ext cx="4258179" cy="1240195"/>
          </a:xfrm>
          <a:custGeom>
            <a:avLst/>
            <a:gdLst/>
            <a:ahLst/>
            <a:cxnLst/>
            <a:rect r="r" b="b" t="t" l="l"/>
            <a:pathLst>
              <a:path h="1240195" w="4258179">
                <a:moveTo>
                  <a:pt x="0" y="0"/>
                </a:moveTo>
                <a:lnTo>
                  <a:pt x="4258179" y="0"/>
                </a:lnTo>
                <a:lnTo>
                  <a:pt x="4258179" y="1240194"/>
                </a:lnTo>
                <a:lnTo>
                  <a:pt x="0" y="12401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055845" y="4430420"/>
            <a:ext cx="10016431" cy="34530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1"/>
              </a:lnSpc>
              <a:spcBef>
                <a:spcPct val="0"/>
              </a:spcBef>
            </a:pP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Te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xa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s 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Educ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a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tion Freedom A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ccounts 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(TEFA)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is 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a s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t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ate-funded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pro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gr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a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th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at giv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e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s pa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r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ents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more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fre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edo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 a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n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flexi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ilit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y 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in choo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sing t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h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e 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e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st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education 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for th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e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ir childr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en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. Famili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es 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w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h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o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e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n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r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ol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 the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i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r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ch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i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dren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in 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priv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a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t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e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s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chool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or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home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education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a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nd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a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r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e 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a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cce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p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t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e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in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to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the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p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r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og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r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am 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ca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n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u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se TEFA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fu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n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ds 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t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o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pay f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or a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pprove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 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ed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u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cat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io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n-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r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elated expense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s.</a:t>
            </a: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</a:p>
          <a:p>
            <a:pPr algn="ctr">
              <a:lnSpc>
                <a:spcPts val="3921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71512" y="2115333"/>
            <a:ext cx="3168439" cy="1211928"/>
          </a:xfrm>
          <a:custGeom>
            <a:avLst/>
            <a:gdLst/>
            <a:ahLst/>
            <a:cxnLst/>
            <a:rect r="r" b="b" t="t" l="l"/>
            <a:pathLst>
              <a:path h="1211928" w="3168439">
                <a:moveTo>
                  <a:pt x="0" y="0"/>
                </a:moveTo>
                <a:lnTo>
                  <a:pt x="3168439" y="0"/>
                </a:lnTo>
                <a:lnTo>
                  <a:pt x="3168439" y="1211927"/>
                </a:lnTo>
                <a:lnTo>
                  <a:pt x="0" y="12119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800000">
            <a:off x="13454215" y="6409234"/>
            <a:ext cx="3168439" cy="1211928"/>
          </a:xfrm>
          <a:custGeom>
            <a:avLst/>
            <a:gdLst/>
            <a:ahLst/>
            <a:cxnLst/>
            <a:rect r="r" b="b" t="t" l="l"/>
            <a:pathLst>
              <a:path h="1211928" w="3168439">
                <a:moveTo>
                  <a:pt x="0" y="0"/>
                </a:moveTo>
                <a:lnTo>
                  <a:pt x="3168438" y="0"/>
                </a:lnTo>
                <a:lnTo>
                  <a:pt x="3168438" y="1211928"/>
                </a:lnTo>
                <a:lnTo>
                  <a:pt x="0" y="12119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913030" y="7420767"/>
            <a:ext cx="8969084" cy="4865728"/>
          </a:xfrm>
          <a:custGeom>
            <a:avLst/>
            <a:gdLst/>
            <a:ahLst/>
            <a:cxnLst/>
            <a:rect r="r" b="b" t="t" l="l"/>
            <a:pathLst>
              <a:path h="4865728" w="8969084">
                <a:moveTo>
                  <a:pt x="0" y="0"/>
                </a:moveTo>
                <a:lnTo>
                  <a:pt x="8969084" y="0"/>
                </a:lnTo>
                <a:lnTo>
                  <a:pt x="8969084" y="4865728"/>
                </a:lnTo>
                <a:lnTo>
                  <a:pt x="0" y="48657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77739">
            <a:off x="13769713" y="1306058"/>
            <a:ext cx="3509985" cy="2299040"/>
          </a:xfrm>
          <a:custGeom>
            <a:avLst/>
            <a:gdLst/>
            <a:ahLst/>
            <a:cxnLst/>
            <a:rect r="r" b="b" t="t" l="l"/>
            <a:pathLst>
              <a:path h="2299040" w="3509985">
                <a:moveTo>
                  <a:pt x="0" y="0"/>
                </a:moveTo>
                <a:lnTo>
                  <a:pt x="3509986" y="0"/>
                </a:lnTo>
                <a:lnTo>
                  <a:pt x="3509986" y="2299041"/>
                </a:lnTo>
                <a:lnTo>
                  <a:pt x="0" y="22990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7" id="7"/>
          <p:cNvSpPr txBox="true"/>
          <p:nvPr/>
        </p:nvSpPr>
        <p:spPr>
          <a:xfrm rot="0">
            <a:off x="3033677" y="4597682"/>
            <a:ext cx="12220647" cy="1372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100"/>
              </a:lnSpc>
              <a:spcBef>
                <a:spcPct val="0"/>
              </a:spcBef>
            </a:pPr>
            <a:r>
              <a:rPr lang="en-US" sz="10860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How It Works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1001652">
            <a:off x="15757817" y="1560640"/>
            <a:ext cx="1892635" cy="2169209"/>
          </a:xfrm>
          <a:custGeom>
            <a:avLst/>
            <a:gdLst/>
            <a:ahLst/>
            <a:cxnLst/>
            <a:rect r="r" b="b" t="t" l="l"/>
            <a:pathLst>
              <a:path h="2169209" w="1892635">
                <a:moveTo>
                  <a:pt x="1892635" y="0"/>
                </a:moveTo>
                <a:lnTo>
                  <a:pt x="0" y="0"/>
                </a:lnTo>
                <a:lnTo>
                  <a:pt x="0" y="2169209"/>
                </a:lnTo>
                <a:lnTo>
                  <a:pt x="1892635" y="2169209"/>
                </a:lnTo>
                <a:lnTo>
                  <a:pt x="189263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639928">
            <a:off x="-96202" y="7950426"/>
            <a:ext cx="1481167" cy="2615747"/>
          </a:xfrm>
          <a:custGeom>
            <a:avLst/>
            <a:gdLst/>
            <a:ahLst/>
            <a:cxnLst/>
            <a:rect r="r" b="b" t="t" l="l"/>
            <a:pathLst>
              <a:path h="2615747" w="1481167">
                <a:moveTo>
                  <a:pt x="0" y="0"/>
                </a:moveTo>
                <a:lnTo>
                  <a:pt x="1481167" y="0"/>
                </a:lnTo>
                <a:lnTo>
                  <a:pt x="1481167" y="2615748"/>
                </a:lnTo>
                <a:lnTo>
                  <a:pt x="0" y="26157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3321197" y="995498"/>
            <a:ext cx="2001913" cy="1616545"/>
          </a:xfrm>
          <a:custGeom>
            <a:avLst/>
            <a:gdLst/>
            <a:ahLst/>
            <a:cxnLst/>
            <a:rect r="r" b="b" t="t" l="l"/>
            <a:pathLst>
              <a:path h="1616545" w="2001913">
                <a:moveTo>
                  <a:pt x="0" y="0"/>
                </a:moveTo>
                <a:lnTo>
                  <a:pt x="2001913" y="0"/>
                </a:lnTo>
                <a:lnTo>
                  <a:pt x="2001913" y="1616545"/>
                </a:lnTo>
                <a:lnTo>
                  <a:pt x="0" y="16165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967665" y="1033598"/>
            <a:ext cx="9277933" cy="10605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838"/>
              </a:lnSpc>
              <a:spcBef>
                <a:spcPct val="0"/>
              </a:spcBef>
            </a:pPr>
            <a:r>
              <a:rPr lang="en-US" sz="84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What does it Cover?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176603" y="6687283"/>
            <a:ext cx="12289091" cy="3103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61"/>
              </a:lnSpc>
            </a:pPr>
            <a:r>
              <a:rPr lang="en-US" sz="252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Other Approved Expenses </a:t>
            </a:r>
          </a:p>
          <a:p>
            <a:pPr algn="l" marL="544499" indent="-272249" lvl="1">
              <a:lnSpc>
                <a:spcPts val="4161"/>
              </a:lnSpc>
              <a:buFont typeface="Arial"/>
              <a:buChar char="•"/>
            </a:pPr>
            <a:r>
              <a:rPr lang="en-US" sz="252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Academic assessments &amp; private tutoring </a:t>
            </a:r>
          </a:p>
          <a:p>
            <a:pPr algn="l" marL="544499" indent="-272249" lvl="1">
              <a:lnSpc>
                <a:spcPts val="4161"/>
              </a:lnSpc>
              <a:buFont typeface="Arial"/>
              <a:buChar char="•"/>
            </a:pPr>
            <a:r>
              <a:rPr lang="en-US" sz="252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Transportation to/from approved providers </a:t>
            </a:r>
          </a:p>
          <a:p>
            <a:pPr algn="l" marL="544499" indent="-272249" lvl="1">
              <a:lnSpc>
                <a:spcPts val="4161"/>
              </a:lnSpc>
              <a:buFont typeface="Arial"/>
              <a:buChar char="•"/>
            </a:pPr>
            <a:r>
              <a:rPr lang="en-US" sz="252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Educational therapies (not covered by Medicaid or other programs) </a:t>
            </a:r>
          </a:p>
          <a:p>
            <a:pPr algn="l" marL="544499" indent="-272249" lvl="1">
              <a:lnSpc>
                <a:spcPts val="4161"/>
              </a:lnSpc>
              <a:buFont typeface="Arial"/>
              <a:buChar char="•"/>
            </a:pPr>
            <a:r>
              <a:rPr lang="en-US" sz="252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Computer hardware or software </a:t>
            </a:r>
          </a:p>
          <a:p>
            <a:pPr algn="l" marL="544499" indent="-272249" lvl="1">
              <a:lnSpc>
                <a:spcPts val="4161"/>
              </a:lnSpc>
              <a:buFont typeface="Arial"/>
              <a:buChar char="•"/>
            </a:pPr>
            <a:r>
              <a:rPr lang="en-US" sz="252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Meals provided by a private school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438498" y="2383062"/>
            <a:ext cx="8336268" cy="5597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993"/>
              </a:lnSpc>
            </a:pPr>
            <a:r>
              <a:rPr lang="en-US" sz="252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Education Expenses 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2694310" y="2275119"/>
            <a:ext cx="546711" cy="667739"/>
          </a:xfrm>
          <a:custGeom>
            <a:avLst/>
            <a:gdLst/>
            <a:ahLst/>
            <a:cxnLst/>
            <a:rect r="r" b="b" t="t" l="l"/>
            <a:pathLst>
              <a:path h="667739" w="546711">
                <a:moveTo>
                  <a:pt x="0" y="0"/>
                </a:moveTo>
                <a:lnTo>
                  <a:pt x="546711" y="0"/>
                </a:lnTo>
                <a:lnTo>
                  <a:pt x="546711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694310" y="2988560"/>
            <a:ext cx="546711" cy="667739"/>
          </a:xfrm>
          <a:custGeom>
            <a:avLst/>
            <a:gdLst/>
            <a:ahLst/>
            <a:cxnLst/>
            <a:rect r="r" b="b" t="t" l="l"/>
            <a:pathLst>
              <a:path h="667739" w="546711">
                <a:moveTo>
                  <a:pt x="0" y="0"/>
                </a:moveTo>
                <a:lnTo>
                  <a:pt x="546711" y="0"/>
                </a:lnTo>
                <a:lnTo>
                  <a:pt x="546711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694310" y="3675349"/>
            <a:ext cx="546711" cy="667739"/>
          </a:xfrm>
          <a:custGeom>
            <a:avLst/>
            <a:gdLst/>
            <a:ahLst/>
            <a:cxnLst/>
            <a:rect r="r" b="b" t="t" l="l"/>
            <a:pathLst>
              <a:path h="667739" w="546711">
                <a:moveTo>
                  <a:pt x="0" y="0"/>
                </a:moveTo>
                <a:lnTo>
                  <a:pt x="546711" y="0"/>
                </a:lnTo>
                <a:lnTo>
                  <a:pt x="546711" y="667740"/>
                </a:lnTo>
                <a:lnTo>
                  <a:pt x="0" y="6677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438498" y="3009194"/>
            <a:ext cx="8336268" cy="5597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993"/>
              </a:lnSpc>
            </a:pPr>
            <a:r>
              <a:rPr lang="en-US" sz="252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Private school tuition &amp; fees</a:t>
            </a:r>
            <a:r>
              <a:rPr lang="en-US" sz="252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438498" y="3730113"/>
            <a:ext cx="8336268" cy="5597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993"/>
              </a:lnSpc>
            </a:pPr>
            <a:r>
              <a:rPr lang="en-US" sz="252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Online courses &amp; approved training programs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438498" y="4451032"/>
            <a:ext cx="8336268" cy="5597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993"/>
              </a:lnSpc>
            </a:pPr>
            <a:r>
              <a:rPr lang="en-US" sz="252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Textbooks &amp; instructional materials 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2694310" y="4343089"/>
            <a:ext cx="546711" cy="667739"/>
          </a:xfrm>
          <a:custGeom>
            <a:avLst/>
            <a:gdLst/>
            <a:ahLst/>
            <a:cxnLst/>
            <a:rect r="r" b="b" t="t" l="l"/>
            <a:pathLst>
              <a:path h="667739" w="546711">
                <a:moveTo>
                  <a:pt x="0" y="0"/>
                </a:moveTo>
                <a:lnTo>
                  <a:pt x="546711" y="0"/>
                </a:lnTo>
                <a:lnTo>
                  <a:pt x="546711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694310" y="5056530"/>
            <a:ext cx="546711" cy="667739"/>
          </a:xfrm>
          <a:custGeom>
            <a:avLst/>
            <a:gdLst/>
            <a:ahLst/>
            <a:cxnLst/>
            <a:rect r="r" b="b" t="t" l="l"/>
            <a:pathLst>
              <a:path h="667739" w="546711">
                <a:moveTo>
                  <a:pt x="0" y="0"/>
                </a:moveTo>
                <a:lnTo>
                  <a:pt x="546711" y="0"/>
                </a:lnTo>
                <a:lnTo>
                  <a:pt x="546711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694310" y="5743319"/>
            <a:ext cx="546711" cy="667739"/>
          </a:xfrm>
          <a:custGeom>
            <a:avLst/>
            <a:gdLst/>
            <a:ahLst/>
            <a:cxnLst/>
            <a:rect r="r" b="b" t="t" l="l"/>
            <a:pathLst>
              <a:path h="667739" w="546711">
                <a:moveTo>
                  <a:pt x="0" y="0"/>
                </a:moveTo>
                <a:lnTo>
                  <a:pt x="546711" y="0"/>
                </a:lnTo>
                <a:lnTo>
                  <a:pt x="546711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3438498" y="5077164"/>
            <a:ext cx="8336268" cy="5597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993"/>
              </a:lnSpc>
            </a:pPr>
            <a:r>
              <a:rPr lang="en-US" sz="252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Required uniforms</a:t>
            </a:r>
            <a:r>
              <a:rPr lang="en-US" sz="252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438498" y="5726348"/>
            <a:ext cx="8336268" cy="5597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993"/>
              </a:lnSpc>
            </a:pPr>
            <a:r>
              <a:rPr lang="en-US" sz="252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Eligible school district classes 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3603566" y="6244976"/>
            <a:ext cx="4090724" cy="4093283"/>
          </a:xfrm>
          <a:custGeom>
            <a:avLst/>
            <a:gdLst/>
            <a:ahLst/>
            <a:cxnLst/>
            <a:rect r="r" b="b" t="t" l="l"/>
            <a:pathLst>
              <a:path h="4093283" w="4090724">
                <a:moveTo>
                  <a:pt x="0" y="0"/>
                </a:moveTo>
                <a:lnTo>
                  <a:pt x="4090724" y="0"/>
                </a:lnTo>
                <a:lnTo>
                  <a:pt x="4090724" y="4093282"/>
                </a:lnTo>
                <a:lnTo>
                  <a:pt x="0" y="40932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821297" y="4133529"/>
            <a:ext cx="546711" cy="667739"/>
          </a:xfrm>
          <a:custGeom>
            <a:avLst/>
            <a:gdLst/>
            <a:ahLst/>
            <a:cxnLst/>
            <a:rect r="r" b="b" t="t" l="l"/>
            <a:pathLst>
              <a:path h="667739" w="546711">
                <a:moveTo>
                  <a:pt x="0" y="0"/>
                </a:moveTo>
                <a:lnTo>
                  <a:pt x="546711" y="0"/>
                </a:lnTo>
                <a:lnTo>
                  <a:pt x="546711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821297" y="4990786"/>
            <a:ext cx="546711" cy="667739"/>
          </a:xfrm>
          <a:custGeom>
            <a:avLst/>
            <a:gdLst/>
            <a:ahLst/>
            <a:cxnLst/>
            <a:rect r="r" b="b" t="t" l="l"/>
            <a:pathLst>
              <a:path h="667739" w="546711">
                <a:moveTo>
                  <a:pt x="0" y="0"/>
                </a:moveTo>
                <a:lnTo>
                  <a:pt x="546711" y="0"/>
                </a:lnTo>
                <a:lnTo>
                  <a:pt x="546711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75595" y="2676493"/>
            <a:ext cx="2010611" cy="2467007"/>
          </a:xfrm>
          <a:custGeom>
            <a:avLst/>
            <a:gdLst/>
            <a:ahLst/>
            <a:cxnLst/>
            <a:rect r="r" b="b" t="t" l="l"/>
            <a:pathLst>
              <a:path h="2467007" w="2010611">
                <a:moveTo>
                  <a:pt x="0" y="0"/>
                </a:moveTo>
                <a:lnTo>
                  <a:pt x="2010611" y="0"/>
                </a:lnTo>
                <a:lnTo>
                  <a:pt x="2010611" y="2467007"/>
                </a:lnTo>
                <a:lnTo>
                  <a:pt x="0" y="2467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885261" y="5787942"/>
            <a:ext cx="6585995" cy="4499058"/>
          </a:xfrm>
          <a:custGeom>
            <a:avLst/>
            <a:gdLst/>
            <a:ahLst/>
            <a:cxnLst/>
            <a:rect r="r" b="b" t="t" l="l"/>
            <a:pathLst>
              <a:path h="4499058" w="6585995">
                <a:moveTo>
                  <a:pt x="0" y="0"/>
                </a:moveTo>
                <a:lnTo>
                  <a:pt x="6585995" y="0"/>
                </a:lnTo>
                <a:lnTo>
                  <a:pt x="6585995" y="4499058"/>
                </a:lnTo>
                <a:lnTo>
                  <a:pt x="0" y="44990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500984" y="1252392"/>
            <a:ext cx="2010611" cy="2467007"/>
          </a:xfrm>
          <a:custGeom>
            <a:avLst/>
            <a:gdLst/>
            <a:ahLst/>
            <a:cxnLst/>
            <a:rect r="r" b="b" t="t" l="l"/>
            <a:pathLst>
              <a:path h="2467007" w="2010611">
                <a:moveTo>
                  <a:pt x="0" y="0"/>
                </a:moveTo>
                <a:lnTo>
                  <a:pt x="2010612" y="0"/>
                </a:lnTo>
                <a:lnTo>
                  <a:pt x="2010612" y="2467007"/>
                </a:lnTo>
                <a:lnTo>
                  <a:pt x="0" y="2467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110204" y="1028700"/>
            <a:ext cx="1211294" cy="2057400"/>
          </a:xfrm>
          <a:custGeom>
            <a:avLst/>
            <a:gdLst/>
            <a:ahLst/>
            <a:cxnLst/>
            <a:rect r="r" b="b" t="t" l="l"/>
            <a:pathLst>
              <a:path h="2057400" w="1211294">
                <a:moveTo>
                  <a:pt x="0" y="0"/>
                </a:moveTo>
                <a:lnTo>
                  <a:pt x="1211295" y="0"/>
                </a:lnTo>
                <a:lnTo>
                  <a:pt x="121129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9" id="9"/>
          <p:cNvSpPr txBox="true"/>
          <p:nvPr/>
        </p:nvSpPr>
        <p:spPr>
          <a:xfrm rot="0">
            <a:off x="4465155" y="2377658"/>
            <a:ext cx="7346438" cy="10605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838"/>
              </a:lnSpc>
              <a:spcBef>
                <a:spcPct val="0"/>
              </a:spcBef>
            </a:pPr>
            <a:r>
              <a:rPr lang="en-US" sz="84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Who is Eligible?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453671" y="4319970"/>
            <a:ext cx="8185373" cy="4812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21"/>
              </a:lnSpc>
              <a:spcBef>
                <a:spcPct val="0"/>
              </a:spcBef>
            </a:pP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Are a U.S. citizen, national, or lawfully admitted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492318" y="5067300"/>
            <a:ext cx="10008666" cy="976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1"/>
              </a:lnSpc>
              <a:spcBef>
                <a:spcPct val="0"/>
              </a:spcBef>
            </a:pP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Are eligible to attend a Texas public or charter school (including Pre-K or Kindergarten)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4821297" y="6077625"/>
            <a:ext cx="546711" cy="667739"/>
          </a:xfrm>
          <a:custGeom>
            <a:avLst/>
            <a:gdLst/>
            <a:ahLst/>
            <a:cxnLst/>
            <a:rect r="r" b="b" t="t" l="l"/>
            <a:pathLst>
              <a:path h="667739" w="546711">
                <a:moveTo>
                  <a:pt x="0" y="0"/>
                </a:moveTo>
                <a:lnTo>
                  <a:pt x="546711" y="0"/>
                </a:lnTo>
                <a:lnTo>
                  <a:pt x="546711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492318" y="6297195"/>
            <a:ext cx="12019277" cy="4812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1"/>
              </a:lnSpc>
              <a:spcBef>
                <a:spcPct val="0"/>
              </a:spcBef>
            </a:pPr>
            <a:r>
              <a:rPr lang="en-US" sz="2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Reside in Texas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0" y="4481284"/>
            <a:ext cx="6334657" cy="5814687"/>
          </a:xfrm>
          <a:custGeom>
            <a:avLst/>
            <a:gdLst/>
            <a:ahLst/>
            <a:cxnLst/>
            <a:rect r="r" b="b" t="t" l="l"/>
            <a:pathLst>
              <a:path h="5814687" w="6334657">
                <a:moveTo>
                  <a:pt x="6334657" y="0"/>
                </a:moveTo>
                <a:lnTo>
                  <a:pt x="0" y="0"/>
                </a:lnTo>
                <a:lnTo>
                  <a:pt x="0" y="5814687"/>
                </a:lnTo>
                <a:lnTo>
                  <a:pt x="6334657" y="5814687"/>
                </a:lnTo>
                <a:lnTo>
                  <a:pt x="6334657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-561993" y="724857"/>
            <a:ext cx="2122226" cy="3209415"/>
          </a:xfrm>
          <a:custGeom>
            <a:avLst/>
            <a:gdLst/>
            <a:ahLst/>
            <a:cxnLst/>
            <a:rect r="r" b="b" t="t" l="l"/>
            <a:pathLst>
              <a:path h="3209415" w="2122226">
                <a:moveTo>
                  <a:pt x="0" y="0"/>
                </a:moveTo>
                <a:lnTo>
                  <a:pt x="2122225" y="0"/>
                </a:lnTo>
                <a:lnTo>
                  <a:pt x="2122225" y="3209415"/>
                </a:lnTo>
                <a:lnTo>
                  <a:pt x="0" y="32094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10026979">
            <a:off x="4720392" y="775465"/>
            <a:ext cx="3110650" cy="1261110"/>
          </a:xfrm>
          <a:custGeom>
            <a:avLst/>
            <a:gdLst/>
            <a:ahLst/>
            <a:cxnLst/>
            <a:rect r="r" b="b" t="t" l="l"/>
            <a:pathLst>
              <a:path h="1261110" w="3110650">
                <a:moveTo>
                  <a:pt x="0" y="0"/>
                </a:moveTo>
                <a:lnTo>
                  <a:pt x="3110651" y="0"/>
                </a:lnTo>
                <a:lnTo>
                  <a:pt x="3110651" y="1261109"/>
                </a:lnTo>
                <a:lnTo>
                  <a:pt x="0" y="12611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050914" y="2329564"/>
            <a:ext cx="1136076" cy="2370941"/>
          </a:xfrm>
          <a:custGeom>
            <a:avLst/>
            <a:gdLst/>
            <a:ahLst/>
            <a:cxnLst/>
            <a:rect r="r" b="b" t="t" l="l"/>
            <a:pathLst>
              <a:path h="2370941" w="1136076">
                <a:moveTo>
                  <a:pt x="0" y="0"/>
                </a:moveTo>
                <a:lnTo>
                  <a:pt x="1136076" y="0"/>
                </a:lnTo>
                <a:lnTo>
                  <a:pt x="1136076" y="2370942"/>
                </a:lnTo>
                <a:lnTo>
                  <a:pt x="0" y="23709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4515070" y="5891774"/>
            <a:ext cx="2993706" cy="2993706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5575394" y="3199682"/>
            <a:ext cx="9111156" cy="6195586"/>
          </a:xfrm>
          <a:prstGeom prst="rect">
            <a:avLst/>
          </a:prstGeom>
        </p:spPr>
      </p:pic>
      <p:sp>
        <p:nvSpPr>
          <p:cNvPr name="Freeform 9" id="9"/>
          <p:cNvSpPr/>
          <p:nvPr/>
        </p:nvSpPr>
        <p:spPr>
          <a:xfrm flipH="false" flipV="false" rot="0">
            <a:off x="14216797" y="5143500"/>
            <a:ext cx="3641943" cy="3625251"/>
          </a:xfrm>
          <a:custGeom>
            <a:avLst/>
            <a:gdLst/>
            <a:ahLst/>
            <a:cxnLst/>
            <a:rect r="r" b="b" t="t" l="l"/>
            <a:pathLst>
              <a:path h="3625251" w="3641943">
                <a:moveTo>
                  <a:pt x="0" y="0"/>
                </a:moveTo>
                <a:lnTo>
                  <a:pt x="3641943" y="0"/>
                </a:lnTo>
                <a:lnTo>
                  <a:pt x="3641943" y="3625251"/>
                </a:lnTo>
                <a:lnTo>
                  <a:pt x="0" y="36252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487169" y="2467113"/>
            <a:ext cx="11184848" cy="10605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838"/>
              </a:lnSpc>
              <a:spcBef>
                <a:spcPct val="0"/>
              </a:spcBef>
            </a:pPr>
            <a:r>
              <a:rPr lang="en-US" sz="84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What  do I need to apply?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496337" y="-2638178"/>
            <a:ext cx="9156367" cy="5276356"/>
          </a:xfrm>
          <a:custGeom>
            <a:avLst/>
            <a:gdLst/>
            <a:ahLst/>
            <a:cxnLst/>
            <a:rect r="r" b="b" t="t" l="l"/>
            <a:pathLst>
              <a:path h="5276356" w="9156367">
                <a:moveTo>
                  <a:pt x="9156367" y="0"/>
                </a:moveTo>
                <a:lnTo>
                  <a:pt x="0" y="0"/>
                </a:lnTo>
                <a:lnTo>
                  <a:pt x="0" y="5276356"/>
                </a:lnTo>
                <a:lnTo>
                  <a:pt x="9156367" y="5276356"/>
                </a:lnTo>
                <a:lnTo>
                  <a:pt x="9156367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764682" y="5143500"/>
            <a:ext cx="9587883" cy="8229600"/>
          </a:xfrm>
          <a:custGeom>
            <a:avLst/>
            <a:gdLst/>
            <a:ahLst/>
            <a:cxnLst/>
            <a:rect r="r" b="b" t="t" l="l"/>
            <a:pathLst>
              <a:path h="8229600" w="9587883">
                <a:moveTo>
                  <a:pt x="0" y="0"/>
                </a:moveTo>
                <a:lnTo>
                  <a:pt x="9587884" y="0"/>
                </a:lnTo>
                <a:lnTo>
                  <a:pt x="95878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652959">
            <a:off x="-298356" y="7415255"/>
            <a:ext cx="3002924" cy="1843045"/>
          </a:xfrm>
          <a:custGeom>
            <a:avLst/>
            <a:gdLst/>
            <a:ahLst/>
            <a:cxnLst/>
            <a:rect r="r" b="b" t="t" l="l"/>
            <a:pathLst>
              <a:path h="1843045" w="3002924">
                <a:moveTo>
                  <a:pt x="0" y="0"/>
                </a:moveTo>
                <a:lnTo>
                  <a:pt x="3002924" y="0"/>
                </a:lnTo>
                <a:lnTo>
                  <a:pt x="3002924" y="1843045"/>
                </a:lnTo>
                <a:lnTo>
                  <a:pt x="0" y="18430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5010649" y="-657559"/>
            <a:ext cx="5014896" cy="3372517"/>
          </a:xfrm>
          <a:custGeom>
            <a:avLst/>
            <a:gdLst/>
            <a:ahLst/>
            <a:cxnLst/>
            <a:rect r="r" b="b" t="t" l="l"/>
            <a:pathLst>
              <a:path h="3372517" w="5014896">
                <a:moveTo>
                  <a:pt x="0" y="0"/>
                </a:moveTo>
                <a:lnTo>
                  <a:pt x="5014896" y="0"/>
                </a:lnTo>
                <a:lnTo>
                  <a:pt x="5014896" y="3372518"/>
                </a:lnTo>
                <a:lnTo>
                  <a:pt x="0" y="3372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-961833" y="2638178"/>
            <a:ext cx="4329877" cy="1345870"/>
          </a:xfrm>
          <a:custGeom>
            <a:avLst/>
            <a:gdLst/>
            <a:ahLst/>
            <a:cxnLst/>
            <a:rect r="r" b="b" t="t" l="l"/>
            <a:pathLst>
              <a:path h="1345870" w="4329877">
                <a:moveTo>
                  <a:pt x="0" y="0"/>
                </a:moveTo>
                <a:lnTo>
                  <a:pt x="4329877" y="0"/>
                </a:lnTo>
                <a:lnTo>
                  <a:pt x="4329877" y="1345870"/>
                </a:lnTo>
                <a:lnTo>
                  <a:pt x="0" y="13458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571486" y="8517270"/>
            <a:ext cx="6762253" cy="741030"/>
          </a:xfrm>
          <a:custGeom>
            <a:avLst/>
            <a:gdLst/>
            <a:ahLst/>
            <a:cxnLst/>
            <a:rect r="r" b="b" t="t" l="l"/>
            <a:pathLst>
              <a:path h="741030" w="6762253">
                <a:moveTo>
                  <a:pt x="0" y="0"/>
                </a:moveTo>
                <a:lnTo>
                  <a:pt x="6762253" y="0"/>
                </a:lnTo>
                <a:lnTo>
                  <a:pt x="6762253" y="741030"/>
                </a:lnTo>
                <a:lnTo>
                  <a:pt x="0" y="7410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368044" y="2380123"/>
            <a:ext cx="12288539" cy="20810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916"/>
              </a:lnSpc>
              <a:spcBef>
                <a:spcPct val="0"/>
              </a:spcBef>
            </a:pPr>
            <a:r>
              <a:rPr lang="en-US" sz="8512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Texas Education Freedom Accounts (TEFA) Website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6841632" y="4466647"/>
            <a:ext cx="4221960" cy="42219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109810" y="7283112"/>
            <a:ext cx="3008101" cy="2564407"/>
          </a:xfrm>
          <a:custGeom>
            <a:avLst/>
            <a:gdLst/>
            <a:ahLst/>
            <a:cxnLst/>
            <a:rect r="r" b="b" t="t" l="l"/>
            <a:pathLst>
              <a:path h="2564407" w="3008101">
                <a:moveTo>
                  <a:pt x="0" y="0"/>
                </a:moveTo>
                <a:lnTo>
                  <a:pt x="3008101" y="0"/>
                </a:lnTo>
                <a:lnTo>
                  <a:pt x="3008101" y="2564407"/>
                </a:lnTo>
                <a:lnTo>
                  <a:pt x="0" y="25644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677932">
            <a:off x="1028700" y="1393555"/>
            <a:ext cx="3725540" cy="1721510"/>
          </a:xfrm>
          <a:custGeom>
            <a:avLst/>
            <a:gdLst/>
            <a:ahLst/>
            <a:cxnLst/>
            <a:rect r="r" b="b" t="t" l="l"/>
            <a:pathLst>
              <a:path h="1721510" w="3725540">
                <a:moveTo>
                  <a:pt x="0" y="0"/>
                </a:moveTo>
                <a:lnTo>
                  <a:pt x="3725540" y="0"/>
                </a:lnTo>
                <a:lnTo>
                  <a:pt x="3725540" y="1721510"/>
                </a:lnTo>
                <a:lnTo>
                  <a:pt x="0" y="17215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1001652">
            <a:off x="15924878" y="1304139"/>
            <a:ext cx="2166662" cy="2483281"/>
          </a:xfrm>
          <a:custGeom>
            <a:avLst/>
            <a:gdLst/>
            <a:ahLst/>
            <a:cxnLst/>
            <a:rect r="r" b="b" t="t" l="l"/>
            <a:pathLst>
              <a:path h="2483281" w="2166662">
                <a:moveTo>
                  <a:pt x="2166662" y="0"/>
                </a:moveTo>
                <a:lnTo>
                  <a:pt x="0" y="0"/>
                </a:lnTo>
                <a:lnTo>
                  <a:pt x="0" y="2483281"/>
                </a:lnTo>
                <a:lnTo>
                  <a:pt x="2166662" y="2483281"/>
                </a:lnTo>
                <a:lnTo>
                  <a:pt x="21666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604791">
            <a:off x="-801812" y="6780454"/>
            <a:ext cx="2488436" cy="2889331"/>
          </a:xfrm>
          <a:custGeom>
            <a:avLst/>
            <a:gdLst/>
            <a:ahLst/>
            <a:cxnLst/>
            <a:rect r="r" b="b" t="t" l="l"/>
            <a:pathLst>
              <a:path h="2889331" w="2488436">
                <a:moveTo>
                  <a:pt x="0" y="0"/>
                </a:moveTo>
                <a:lnTo>
                  <a:pt x="2488436" y="0"/>
                </a:lnTo>
                <a:lnTo>
                  <a:pt x="2488436" y="2889331"/>
                </a:lnTo>
                <a:lnTo>
                  <a:pt x="0" y="28893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7" id="7"/>
          <p:cNvGrpSpPr/>
          <p:nvPr/>
        </p:nvGrpSpPr>
        <p:grpSpPr>
          <a:xfrm rot="0">
            <a:off x="3973165" y="4232663"/>
            <a:ext cx="3992457" cy="3992457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25000" t="0" r="-25000" b="0"/>
              </a:stretch>
            </a:blipFill>
            <a:ln w="38100" cap="sq">
              <a:solidFill>
                <a:srgbClr val="034093"/>
              </a:solidFill>
              <a:prstDash val="solid"/>
              <a:miter/>
            </a:ln>
          </p:spPr>
        </p:sp>
      </p:grpSp>
      <p:sp>
        <p:nvSpPr>
          <p:cNvPr name="TextBox 9" id="9"/>
          <p:cNvSpPr txBox="true"/>
          <p:nvPr/>
        </p:nvSpPr>
        <p:spPr>
          <a:xfrm rot="0">
            <a:off x="3923284" y="2588400"/>
            <a:ext cx="10441431" cy="10605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838"/>
              </a:lnSpc>
              <a:spcBef>
                <a:spcPct val="0"/>
              </a:spcBef>
            </a:pPr>
            <a:r>
              <a:rPr lang="en-US" sz="84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Who Can Help Me?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0322378" y="4232663"/>
            <a:ext cx="3992457" cy="3992457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24906" t="0" r="-24906" b="0"/>
              </a:stretch>
            </a:blipFill>
            <a:ln w="38100" cap="sq">
              <a:solidFill>
                <a:srgbClr val="034093"/>
              </a:solidFill>
              <a:prstDash val="solid"/>
              <a:miter/>
            </a:ln>
          </p:spPr>
        </p:sp>
      </p:grpSp>
      <p:sp>
        <p:nvSpPr>
          <p:cNvPr name="TextBox 12" id="12"/>
          <p:cNvSpPr txBox="true"/>
          <p:nvPr/>
        </p:nvSpPr>
        <p:spPr>
          <a:xfrm rot="0">
            <a:off x="3825044" y="8508166"/>
            <a:ext cx="3746039" cy="976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1"/>
              </a:lnSpc>
            </a:pPr>
            <a:r>
              <a:rPr lang="en-US" sz="2801">
                <a:solidFill>
                  <a:srgbClr val="A21C3C"/>
                </a:solidFill>
                <a:latin typeface="Comic Relief"/>
                <a:ea typeface="Comic Relief"/>
                <a:cs typeface="Comic Relief"/>
                <a:sym typeface="Comic Relief"/>
              </a:rPr>
              <a:t>School Admin 1</a:t>
            </a:r>
          </a:p>
          <a:p>
            <a:pPr algn="ctr">
              <a:lnSpc>
                <a:spcPts val="3921"/>
              </a:lnSpc>
              <a:spcBef>
                <a:spcPct val="0"/>
              </a:spcBef>
            </a:pPr>
            <a:r>
              <a:rPr lang="en-US" sz="2801">
                <a:solidFill>
                  <a:srgbClr val="A21C3C"/>
                </a:solidFill>
                <a:latin typeface="Comic Relief"/>
                <a:ea typeface="Comic Relief"/>
                <a:cs typeface="Comic Relief"/>
                <a:sym typeface="Comic Relief"/>
              </a:rPr>
              <a:t>(555) 555-5555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445587" y="8508166"/>
            <a:ext cx="3746039" cy="976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1"/>
              </a:lnSpc>
            </a:pPr>
            <a:r>
              <a:rPr lang="en-US" sz="2801">
                <a:solidFill>
                  <a:srgbClr val="A21C3C"/>
                </a:solidFill>
                <a:latin typeface="Comic Relief"/>
                <a:ea typeface="Comic Relief"/>
                <a:cs typeface="Comic Relief"/>
                <a:sym typeface="Comic Relief"/>
              </a:rPr>
              <a:t>School Admin 2</a:t>
            </a:r>
          </a:p>
          <a:p>
            <a:pPr algn="ctr">
              <a:lnSpc>
                <a:spcPts val="3921"/>
              </a:lnSpc>
              <a:spcBef>
                <a:spcPct val="0"/>
              </a:spcBef>
            </a:pPr>
            <a:r>
              <a:rPr lang="en-US" sz="2801">
                <a:solidFill>
                  <a:srgbClr val="A21C3C"/>
                </a:solidFill>
                <a:latin typeface="Comic Relief"/>
                <a:ea typeface="Comic Relief"/>
                <a:cs typeface="Comic Relief"/>
                <a:sym typeface="Comic Relief"/>
              </a:rPr>
              <a:t>(555) 555-5555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612039" y="3784095"/>
            <a:ext cx="7420679" cy="262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971"/>
              </a:lnSpc>
            </a:pPr>
            <a:r>
              <a:rPr lang="en-US" sz="2119">
                <a:solidFill>
                  <a:srgbClr val="A21C3C"/>
                </a:solidFill>
                <a:latin typeface="Comic Relief"/>
                <a:ea typeface="Comic Relief"/>
                <a:cs typeface="Comic Relief"/>
                <a:sym typeface="Comic Relief"/>
              </a:rPr>
              <a:t>(Include your school information here) 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6006707">
            <a:off x="-4968022" y="5537673"/>
            <a:ext cx="7924419" cy="8229600"/>
          </a:xfrm>
          <a:custGeom>
            <a:avLst/>
            <a:gdLst/>
            <a:ahLst/>
            <a:cxnLst/>
            <a:rect r="r" b="b" t="t" l="l"/>
            <a:pathLst>
              <a:path h="8229600" w="7924419">
                <a:moveTo>
                  <a:pt x="0" y="0"/>
                </a:moveTo>
                <a:lnTo>
                  <a:pt x="7924419" y="0"/>
                </a:lnTo>
                <a:lnTo>
                  <a:pt x="79244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435664" y="-15442"/>
            <a:ext cx="4335536" cy="2088283"/>
          </a:xfrm>
          <a:custGeom>
            <a:avLst/>
            <a:gdLst/>
            <a:ahLst/>
            <a:cxnLst/>
            <a:rect r="r" b="b" t="t" l="l"/>
            <a:pathLst>
              <a:path h="2088283" w="4335536">
                <a:moveTo>
                  <a:pt x="0" y="0"/>
                </a:moveTo>
                <a:lnTo>
                  <a:pt x="4335537" y="0"/>
                </a:lnTo>
                <a:lnTo>
                  <a:pt x="4335537" y="2088284"/>
                </a:lnTo>
                <a:lnTo>
                  <a:pt x="0" y="2088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4366702">
            <a:off x="-140187" y="1365701"/>
            <a:ext cx="2337775" cy="3535387"/>
          </a:xfrm>
          <a:custGeom>
            <a:avLst/>
            <a:gdLst/>
            <a:ahLst/>
            <a:cxnLst/>
            <a:rect r="r" b="b" t="t" l="l"/>
            <a:pathLst>
              <a:path h="3535387" w="2337775">
                <a:moveTo>
                  <a:pt x="0" y="0"/>
                </a:moveTo>
                <a:lnTo>
                  <a:pt x="2337774" y="0"/>
                </a:lnTo>
                <a:lnTo>
                  <a:pt x="2337774" y="3535387"/>
                </a:lnTo>
                <a:lnTo>
                  <a:pt x="0" y="35353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7199174" y="6815916"/>
            <a:ext cx="1437953" cy="2442384"/>
          </a:xfrm>
          <a:custGeom>
            <a:avLst/>
            <a:gdLst/>
            <a:ahLst/>
            <a:cxnLst/>
            <a:rect r="r" b="b" t="t" l="l"/>
            <a:pathLst>
              <a:path h="2442384" w="1437953">
                <a:moveTo>
                  <a:pt x="0" y="0"/>
                </a:moveTo>
                <a:lnTo>
                  <a:pt x="1437953" y="0"/>
                </a:lnTo>
                <a:lnTo>
                  <a:pt x="1437953" y="2442384"/>
                </a:lnTo>
                <a:lnTo>
                  <a:pt x="0" y="24423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1411591">
            <a:off x="17430871" y="1059203"/>
            <a:ext cx="1311208" cy="2887064"/>
          </a:xfrm>
          <a:custGeom>
            <a:avLst/>
            <a:gdLst/>
            <a:ahLst/>
            <a:cxnLst/>
            <a:rect r="r" b="b" t="t" l="l"/>
            <a:pathLst>
              <a:path h="2887064" w="1311208">
                <a:moveTo>
                  <a:pt x="0" y="0"/>
                </a:moveTo>
                <a:lnTo>
                  <a:pt x="1311208" y="0"/>
                </a:lnTo>
                <a:lnTo>
                  <a:pt x="1311208" y="2887064"/>
                </a:lnTo>
                <a:lnTo>
                  <a:pt x="0" y="2887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458722" y="1045378"/>
            <a:ext cx="11732204" cy="10605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838"/>
              </a:lnSpc>
              <a:spcBef>
                <a:spcPct val="0"/>
              </a:spcBef>
            </a:pPr>
            <a:r>
              <a:rPr lang="en-US" sz="84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IMPORTANT DATES TO SAVE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-8722855">
            <a:off x="14414861" y="9234907"/>
            <a:ext cx="4335536" cy="2088283"/>
          </a:xfrm>
          <a:custGeom>
            <a:avLst/>
            <a:gdLst/>
            <a:ahLst/>
            <a:cxnLst/>
            <a:rect r="r" b="b" t="t" l="l"/>
            <a:pathLst>
              <a:path h="2088283" w="4335536">
                <a:moveTo>
                  <a:pt x="0" y="0"/>
                </a:moveTo>
                <a:lnTo>
                  <a:pt x="4335537" y="0"/>
                </a:lnTo>
                <a:lnTo>
                  <a:pt x="4335537" y="2088284"/>
                </a:lnTo>
                <a:lnTo>
                  <a:pt x="0" y="2088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740715" y="3285794"/>
            <a:ext cx="9455516" cy="767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635"/>
              </a:lnSpc>
              <a:spcBef>
                <a:spcPct val="0"/>
              </a:spcBef>
            </a:pPr>
            <a:r>
              <a:rPr lang="en-US" sz="6059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February 4 – March 31, 2026.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3775625" y="2020199"/>
            <a:ext cx="9405507" cy="846496"/>
          </a:xfrm>
          <a:custGeom>
            <a:avLst/>
            <a:gdLst/>
            <a:ahLst/>
            <a:cxnLst/>
            <a:rect r="r" b="b" t="t" l="l"/>
            <a:pathLst>
              <a:path h="846496" w="9405507">
                <a:moveTo>
                  <a:pt x="0" y="0"/>
                </a:moveTo>
                <a:lnTo>
                  <a:pt x="9405506" y="0"/>
                </a:lnTo>
                <a:lnTo>
                  <a:pt x="9405506" y="846495"/>
                </a:lnTo>
                <a:lnTo>
                  <a:pt x="0" y="8464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740715" y="4079583"/>
            <a:ext cx="12282209" cy="345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45"/>
              </a:lnSpc>
              <a:spcBef>
                <a:spcPct val="0"/>
              </a:spcBef>
            </a:pPr>
            <a:r>
              <a:rPr lang="en-US" sz="2104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The application window runs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764250" y="4612051"/>
            <a:ext cx="8328255" cy="767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635"/>
              </a:lnSpc>
              <a:spcBef>
                <a:spcPct val="0"/>
              </a:spcBef>
            </a:pPr>
            <a:r>
              <a:rPr lang="en-US" sz="6059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April 2026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764250" y="7707711"/>
            <a:ext cx="9403115" cy="7081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08"/>
              </a:lnSpc>
            </a:pPr>
            <a:r>
              <a:rPr lang="en-US" sz="2077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At least 50 percent of approved funding will be available in participant accounts.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764250" y="5351015"/>
            <a:ext cx="11624045" cy="345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45"/>
              </a:lnSpc>
              <a:spcBef>
                <a:spcPct val="0"/>
              </a:spcBef>
            </a:pPr>
            <a:r>
              <a:rPr lang="en-US" sz="2104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F</a:t>
            </a:r>
            <a:r>
              <a:rPr lang="en-US" sz="2104" u="none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u</a:t>
            </a:r>
            <a:r>
              <a:rPr lang="en-US" sz="2104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nd</a:t>
            </a:r>
            <a:r>
              <a:rPr lang="en-US" sz="2104" u="none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in</a:t>
            </a:r>
            <a:r>
              <a:rPr lang="en-US" sz="2104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g</a:t>
            </a:r>
            <a:r>
              <a:rPr lang="en-US" sz="2104" u="none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104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not</a:t>
            </a:r>
            <a:r>
              <a:rPr lang="en-US" sz="2104" u="none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i</a:t>
            </a:r>
            <a:r>
              <a:rPr lang="en-US" sz="2104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fic</a:t>
            </a:r>
            <a:r>
              <a:rPr lang="en-US" sz="2104" u="none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at</a:t>
            </a:r>
            <a:r>
              <a:rPr lang="en-US" sz="2104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ions will be sent to parents beginning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740715" y="5822355"/>
            <a:ext cx="9667439" cy="767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635"/>
              </a:lnSpc>
              <a:spcBef>
                <a:spcPct val="0"/>
              </a:spcBef>
            </a:pPr>
            <a:r>
              <a:rPr lang="en-US" sz="6059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July 1, 2026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764250" y="6561319"/>
            <a:ext cx="11624045" cy="345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45"/>
              </a:lnSpc>
              <a:spcBef>
                <a:spcPct val="0"/>
              </a:spcBef>
            </a:pPr>
            <a:r>
              <a:rPr lang="en-US" sz="2104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At least 25 percent </a:t>
            </a:r>
            <a:r>
              <a:rPr lang="en-US" sz="2104" u="none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o</a:t>
            </a:r>
            <a:r>
              <a:rPr lang="en-US" sz="2104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f </a:t>
            </a:r>
            <a:r>
              <a:rPr lang="en-US" sz="2104" u="none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appr</a:t>
            </a:r>
            <a:r>
              <a:rPr lang="en-US" sz="2104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oved fu</a:t>
            </a:r>
            <a:r>
              <a:rPr lang="en-US" sz="2104" u="none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nding</a:t>
            </a:r>
            <a:r>
              <a:rPr lang="en-US" sz="2104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will be available in participant accounts.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764250" y="7024939"/>
            <a:ext cx="9667439" cy="767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635"/>
              </a:lnSpc>
              <a:spcBef>
                <a:spcPct val="0"/>
              </a:spcBef>
            </a:pPr>
            <a:r>
              <a:rPr lang="en-US" sz="6059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October 1, 2026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764250" y="9305745"/>
            <a:ext cx="9403115" cy="346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08"/>
              </a:lnSpc>
            </a:pPr>
            <a:r>
              <a:rPr lang="en-US" sz="2077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Remaining funding will be available in participant accounts.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764250" y="8622973"/>
            <a:ext cx="9667439" cy="767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635"/>
              </a:lnSpc>
              <a:spcBef>
                <a:spcPct val="0"/>
              </a:spcBef>
            </a:pPr>
            <a:r>
              <a:rPr lang="en-US" sz="6059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April 1, 2027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DAHEzlsdMP8</dc:identifier>
  <dcterms:modified xsi:type="dcterms:W3CDTF">2011-08-01T06:04:30Z</dcterms:modified>
  <cp:revision>1</cp:revision>
  <dc:title>TX Presentation: Texas Education Freedom Accounts (TEFA)</dc:title>
</cp:coreProperties>
</file>